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7"/>
  </p:notesMasterIdLst>
  <p:sldIdLst>
    <p:sldId id="256" r:id="rId5"/>
    <p:sldId id="271" r:id="rId6"/>
    <p:sldId id="278" r:id="rId7"/>
    <p:sldId id="279" r:id="rId8"/>
    <p:sldId id="264" r:id="rId9"/>
    <p:sldId id="273" r:id="rId10"/>
    <p:sldId id="274" r:id="rId11"/>
    <p:sldId id="275" r:id="rId12"/>
    <p:sldId id="276" r:id="rId13"/>
    <p:sldId id="277" r:id="rId14"/>
    <p:sldId id="281" r:id="rId15"/>
    <p:sldId id="280" r:id="rId16"/>
  </p:sldIdLst>
  <p:sldSz cx="18288000" cy="10287000"/>
  <p:notesSz cx="6858000" cy="9144000"/>
  <p:embeddedFontLst>
    <p:embeddedFont>
      <p:font typeface="Roboto" panose="02000000000000000000" pitchFamily="2" charset="0"/>
      <p:regular r:id="rId18"/>
      <p:bold r:id="rId19"/>
      <p:italic r:id="rId20"/>
      <p:boldItalic r:id="rId21"/>
    </p:embeddedFont>
    <p:embeddedFont>
      <p:font typeface="Roboto 2" panose="020B0604020202020204" charset="0"/>
      <p:regular r:id="rId22"/>
    </p:embeddedFont>
    <p:embeddedFont>
      <p:font typeface="Roboto 3"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8783"/>
    <a:srgbClr val="D2E4F5"/>
    <a:srgbClr val="000000"/>
    <a:srgbClr val="EDF4FB"/>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43FFAC-DBEB-4EC3-866F-0C1610FACBD6}" v="64" dt="2024-09-04T18:06:12.566"/>
    <p1510:client id="{219CD937-85EC-E20D-0729-59C19F4A294B}" v="72" dt="2024-09-05T11:38:51.513"/>
    <p1510:client id="{23A5DCF9-8B1A-E630-5B18-ADDD26A19F94}" v="86" dt="2024-09-05T08:04:28.049"/>
    <p1510:client id="{2F71EE47-3DE8-430F-96DF-1FB60F95FDBA}" v="174" dt="2024-09-05T08:37:35.889"/>
    <p1510:client id="{71770A32-5F0C-37B9-E941-941B3CE601C8}" v="39" dt="2024-09-04T18:13:40.843"/>
    <p1510:client id="{A9CE51A2-2643-4F40-9590-6BE3308B2DAC}" v="37" dt="2024-09-04T13:53:35.693"/>
    <p1510:client id="{F816E354-9029-4329-9CFF-5B75C403F6F3}" v="8" dt="2024-09-05T12:22:03.0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83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an Healy" userId="211fdeeb-0e42-48aa-a7dd-d36910f940d6" providerId="ADAL" clId="{F816E354-9029-4329-9CFF-5B75C403F6F3}"/>
    <pc:docChg chg="undo custSel modSld">
      <pc:chgData name="Ian Healy" userId="211fdeeb-0e42-48aa-a7dd-d36910f940d6" providerId="ADAL" clId="{F816E354-9029-4329-9CFF-5B75C403F6F3}" dt="2024-09-05T13:32:48.915" v="40" actId="14100"/>
      <pc:docMkLst>
        <pc:docMk/>
      </pc:docMkLst>
      <pc:sldChg chg="modSp mod">
        <pc:chgData name="Ian Healy" userId="211fdeeb-0e42-48aa-a7dd-d36910f940d6" providerId="ADAL" clId="{F816E354-9029-4329-9CFF-5B75C403F6F3}" dt="2024-09-05T13:32:48.915" v="40" actId="14100"/>
        <pc:sldMkLst>
          <pc:docMk/>
          <pc:sldMk cId="2302868912" sldId="273"/>
        </pc:sldMkLst>
        <pc:graphicFrameChg chg="mod">
          <ac:chgData name="Ian Healy" userId="211fdeeb-0e42-48aa-a7dd-d36910f940d6" providerId="ADAL" clId="{F816E354-9029-4329-9CFF-5B75C403F6F3}" dt="2024-09-05T13:32:48.915" v="40" actId="14100"/>
          <ac:graphicFrameMkLst>
            <pc:docMk/>
            <pc:sldMk cId="2302868912" sldId="273"/>
            <ac:graphicFrameMk id="6" creationId="{54A5F71B-A904-B118-74B2-C545E2D724C2}"/>
          </ac:graphicFrameMkLst>
        </pc:graphicFrameChg>
      </pc:sldChg>
      <pc:sldChg chg="addSp delSp modSp mod modTransition">
        <pc:chgData name="Ian Healy" userId="211fdeeb-0e42-48aa-a7dd-d36910f940d6" providerId="ADAL" clId="{F816E354-9029-4329-9CFF-5B75C403F6F3}" dt="2024-09-05T12:12:50.792" v="21" actId="1076"/>
        <pc:sldMkLst>
          <pc:docMk/>
          <pc:sldMk cId="661173482" sldId="280"/>
        </pc:sldMkLst>
        <pc:spChg chg="mod">
          <ac:chgData name="Ian Healy" userId="211fdeeb-0e42-48aa-a7dd-d36910f940d6" providerId="ADAL" clId="{F816E354-9029-4329-9CFF-5B75C403F6F3}" dt="2024-09-05T12:12:45.601" v="20" actId="478"/>
          <ac:spMkLst>
            <pc:docMk/>
            <pc:sldMk cId="661173482" sldId="280"/>
            <ac:spMk id="2" creationId="{9FEB4801-137F-F93E-9970-335242C1A9EA}"/>
          </ac:spMkLst>
        </pc:spChg>
        <pc:spChg chg="mod">
          <ac:chgData name="Ian Healy" userId="211fdeeb-0e42-48aa-a7dd-d36910f940d6" providerId="ADAL" clId="{F816E354-9029-4329-9CFF-5B75C403F6F3}" dt="2024-09-05T12:12:45.601" v="20" actId="478"/>
          <ac:spMkLst>
            <pc:docMk/>
            <pc:sldMk cId="661173482" sldId="280"/>
            <ac:spMk id="8" creationId="{7ACAEF01-FB6F-5D82-C16C-121A448603D2}"/>
          </ac:spMkLst>
        </pc:spChg>
        <pc:spChg chg="mod">
          <ac:chgData name="Ian Healy" userId="211fdeeb-0e42-48aa-a7dd-d36910f940d6" providerId="ADAL" clId="{F816E354-9029-4329-9CFF-5B75C403F6F3}" dt="2024-09-05T12:12:45.601" v="20" actId="478"/>
          <ac:spMkLst>
            <pc:docMk/>
            <pc:sldMk cId="661173482" sldId="280"/>
            <ac:spMk id="11" creationId="{854064B1-6660-DB71-09CE-314A90C1434A}"/>
          </ac:spMkLst>
        </pc:spChg>
        <pc:spChg chg="mod">
          <ac:chgData name="Ian Healy" userId="211fdeeb-0e42-48aa-a7dd-d36910f940d6" providerId="ADAL" clId="{F816E354-9029-4329-9CFF-5B75C403F6F3}" dt="2024-09-05T12:12:45.601" v="20" actId="478"/>
          <ac:spMkLst>
            <pc:docMk/>
            <pc:sldMk cId="661173482" sldId="280"/>
            <ac:spMk id="14" creationId="{8765E8E6-8DD9-C854-11FA-2971731E4590}"/>
          </ac:spMkLst>
        </pc:spChg>
        <pc:spChg chg="mod">
          <ac:chgData name="Ian Healy" userId="211fdeeb-0e42-48aa-a7dd-d36910f940d6" providerId="ADAL" clId="{F816E354-9029-4329-9CFF-5B75C403F6F3}" dt="2024-09-05T12:12:45.601" v="20" actId="478"/>
          <ac:spMkLst>
            <pc:docMk/>
            <pc:sldMk cId="661173482" sldId="280"/>
            <ac:spMk id="20" creationId="{F83FD045-7369-6601-E333-58AD69FEBABB}"/>
          </ac:spMkLst>
        </pc:spChg>
        <pc:grpChg chg="mod">
          <ac:chgData name="Ian Healy" userId="211fdeeb-0e42-48aa-a7dd-d36910f940d6" providerId="ADAL" clId="{F816E354-9029-4329-9CFF-5B75C403F6F3}" dt="2024-09-05T12:12:45.601" v="20" actId="478"/>
          <ac:grpSpMkLst>
            <pc:docMk/>
            <pc:sldMk cId="661173482" sldId="280"/>
            <ac:grpSpMk id="3" creationId="{084C4BE8-026A-0465-0C05-2B0C5C34FC9D}"/>
          </ac:grpSpMkLst>
        </pc:grpChg>
        <pc:picChg chg="add mod">
          <ac:chgData name="Ian Healy" userId="211fdeeb-0e42-48aa-a7dd-d36910f940d6" providerId="ADAL" clId="{F816E354-9029-4329-9CFF-5B75C403F6F3}" dt="2024-09-05T12:12:50.792" v="21" actId="1076"/>
          <ac:picMkLst>
            <pc:docMk/>
            <pc:sldMk cId="661173482" sldId="280"/>
            <ac:picMk id="5" creationId="{2BA97289-FA70-A282-3682-88745F201CE0}"/>
          </ac:picMkLst>
        </pc:picChg>
        <pc:picChg chg="mod">
          <ac:chgData name="Ian Healy" userId="211fdeeb-0e42-48aa-a7dd-d36910f940d6" providerId="ADAL" clId="{F816E354-9029-4329-9CFF-5B75C403F6F3}" dt="2024-09-05T12:12:45.601" v="20" actId="478"/>
          <ac:picMkLst>
            <pc:docMk/>
            <pc:sldMk cId="661173482" sldId="280"/>
            <ac:picMk id="1037" creationId="{CD32E7A0-CA4B-EB1E-676C-A3E9556525AB}"/>
          </ac:picMkLst>
        </pc:picChg>
        <pc:picChg chg="mod">
          <ac:chgData name="Ian Healy" userId="211fdeeb-0e42-48aa-a7dd-d36910f940d6" providerId="ADAL" clId="{F816E354-9029-4329-9CFF-5B75C403F6F3}" dt="2024-09-05T12:12:45.601" v="20" actId="478"/>
          <ac:picMkLst>
            <pc:docMk/>
            <pc:sldMk cId="661173482" sldId="280"/>
            <ac:picMk id="1039" creationId="{7067F64D-E9F2-E42D-8AD9-7B496DCDE307}"/>
          </ac:picMkLst>
        </pc:picChg>
        <pc:picChg chg="del">
          <ac:chgData name="Ian Healy" userId="211fdeeb-0e42-48aa-a7dd-d36910f940d6" providerId="ADAL" clId="{F816E354-9029-4329-9CFF-5B75C403F6F3}" dt="2024-09-05T12:12:45.601" v="20" actId="478"/>
          <ac:picMkLst>
            <pc:docMk/>
            <pc:sldMk cId="661173482" sldId="280"/>
            <ac:picMk id="1041" creationId="{01D25793-EE18-75BB-6580-D0EE9C0D0642}"/>
          </ac:picMkLst>
        </pc:picChg>
        <pc:picChg chg="mod">
          <ac:chgData name="Ian Healy" userId="211fdeeb-0e42-48aa-a7dd-d36910f940d6" providerId="ADAL" clId="{F816E354-9029-4329-9CFF-5B75C403F6F3}" dt="2024-09-05T12:12:45.601" v="20" actId="478"/>
          <ac:picMkLst>
            <pc:docMk/>
            <pc:sldMk cId="661173482" sldId="280"/>
            <ac:picMk id="1043" creationId="{BF62DFFE-50CA-EA94-066E-4F3B1B357EE4}"/>
          </ac:picMkLst>
        </pc:picChg>
      </pc:sldChg>
      <pc:sldChg chg="addSp delSp modSp mod">
        <pc:chgData name="Ian Healy" userId="211fdeeb-0e42-48aa-a7dd-d36910f940d6" providerId="ADAL" clId="{F816E354-9029-4329-9CFF-5B75C403F6F3}" dt="2024-09-05T12:17:13.447" v="33" actId="207"/>
        <pc:sldMkLst>
          <pc:docMk/>
          <pc:sldMk cId="206151231" sldId="281"/>
        </pc:sldMkLst>
        <pc:spChg chg="mod">
          <ac:chgData name="Ian Healy" userId="211fdeeb-0e42-48aa-a7dd-d36910f940d6" providerId="ADAL" clId="{F816E354-9029-4329-9CFF-5B75C403F6F3}" dt="2024-09-05T12:14:40.512" v="31" actId="2711"/>
          <ac:spMkLst>
            <pc:docMk/>
            <pc:sldMk cId="206151231" sldId="281"/>
            <ac:spMk id="2" creationId="{16B2174C-3C5B-9446-734F-6B13154E32E0}"/>
          </ac:spMkLst>
        </pc:spChg>
        <pc:spChg chg="mod">
          <ac:chgData name="Ian Healy" userId="211fdeeb-0e42-48aa-a7dd-d36910f940d6" providerId="ADAL" clId="{F816E354-9029-4329-9CFF-5B75C403F6F3}" dt="2024-09-05T12:17:13.447" v="33" actId="207"/>
          <ac:spMkLst>
            <pc:docMk/>
            <pc:sldMk cId="206151231" sldId="281"/>
            <ac:spMk id="16" creationId="{4A137506-ABF9-A069-920D-EF35CCF18162}"/>
          </ac:spMkLst>
        </pc:spChg>
        <pc:spChg chg="del">
          <ac:chgData name="Ian Healy" userId="211fdeeb-0e42-48aa-a7dd-d36910f940d6" providerId="ADAL" clId="{F816E354-9029-4329-9CFF-5B75C403F6F3}" dt="2024-09-05T12:09:56.545" v="11" actId="478"/>
          <ac:spMkLst>
            <pc:docMk/>
            <pc:sldMk cId="206151231" sldId="281"/>
            <ac:spMk id="18" creationId="{107C3A2D-F6E1-370E-5623-1603B333CFB5}"/>
          </ac:spMkLst>
        </pc:spChg>
        <pc:picChg chg="add mod">
          <ac:chgData name="Ian Healy" userId="211fdeeb-0e42-48aa-a7dd-d36910f940d6" providerId="ADAL" clId="{F816E354-9029-4329-9CFF-5B75C403F6F3}" dt="2024-09-05T12:08:53.233" v="6" actId="14100"/>
          <ac:picMkLst>
            <pc:docMk/>
            <pc:sldMk cId="206151231" sldId="281"/>
            <ac:picMk id="4" creationId="{BFEFB148-BC12-8868-6002-E7D63ED57B27}"/>
          </ac:picMkLst>
        </pc:picChg>
        <pc:picChg chg="del">
          <ac:chgData name="Ian Healy" userId="211fdeeb-0e42-48aa-a7dd-d36910f940d6" providerId="ADAL" clId="{F816E354-9029-4329-9CFF-5B75C403F6F3}" dt="2024-09-05T12:07:11.635" v="1" actId="478"/>
          <ac:picMkLst>
            <pc:docMk/>
            <pc:sldMk cId="206151231" sldId="281"/>
            <ac:picMk id="8" creationId="{88D31585-F6BF-D75B-8442-AC466C5B4244}"/>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6.bin"/><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7.bin"/><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en-GB" sz="2800" b="1">
                <a:solidFill>
                  <a:schemeClr val="accent1"/>
                </a:solidFill>
              </a:rPr>
              <a:t>Single parents are least</a:t>
            </a:r>
            <a:r>
              <a:rPr lang="en-GB" sz="2800" b="1" baseline="0">
                <a:solidFill>
                  <a:schemeClr val="accent1"/>
                </a:solidFill>
              </a:rPr>
              <a:t> likely to say they are able to provide their children with the most basic essentials every day</a:t>
            </a:r>
            <a:endParaRPr lang="en-GB" sz="2800" b="1">
              <a:solidFill>
                <a:schemeClr val="accent1"/>
              </a:solidFill>
            </a:endParaRPr>
          </a:p>
        </c:rich>
      </c:tx>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'Chart Q6 v2'!$B$15</c:f>
              <c:strCache>
                <c:ptCount val="1"/>
                <c:pt idx="0">
                  <c:v>Not able to provide them with the most basic essentials every day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Q6 v2'!$D$2,'Chart Q6 v2'!$G$2)</c:f>
              <c:strCache>
                <c:ptCount val="2"/>
                <c:pt idx="0">
                  <c:v>Live as part of a couple with joint care of a child</c:v>
                </c:pt>
                <c:pt idx="1">
                  <c:v>Single parent with sole care of a child</c:v>
                </c:pt>
              </c:strCache>
              <c:extLst/>
            </c:strRef>
          </c:cat>
          <c:val>
            <c:numRef>
              <c:f>('Chart Q6 v2'!$D$15,'Chart Q6 v2'!$G$15)</c:f>
              <c:numCache>
                <c:formatCode>0%</c:formatCode>
                <c:ptCount val="2"/>
                <c:pt idx="0">
                  <c:v>0.17249154453213078</c:v>
                </c:pt>
                <c:pt idx="1">
                  <c:v>0.34210526315789475</c:v>
                </c:pt>
              </c:numCache>
              <c:extLst/>
            </c:numRef>
          </c:val>
          <c:extLst>
            <c:ext xmlns:c16="http://schemas.microsoft.com/office/drawing/2014/chart" uri="{C3380CC4-5D6E-409C-BE32-E72D297353CC}">
              <c16:uniqueId val="{00000000-37E0-4A7B-84D3-D6C3129B1EEA}"/>
            </c:ext>
          </c:extLst>
        </c:ser>
        <c:dLbls>
          <c:dLblPos val="ctr"/>
          <c:showLegendKey val="0"/>
          <c:showVal val="1"/>
          <c:showCatName val="0"/>
          <c:showSerName val="0"/>
          <c:showPercent val="0"/>
          <c:showBubbleSize val="0"/>
        </c:dLbls>
        <c:gapWidth val="150"/>
        <c:overlap val="100"/>
        <c:axId val="897128799"/>
        <c:axId val="897122559"/>
      </c:barChart>
      <c:catAx>
        <c:axId val="8971287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897122559"/>
        <c:crosses val="autoZero"/>
        <c:auto val="1"/>
        <c:lblAlgn val="ctr"/>
        <c:lblOffset val="100"/>
        <c:noMultiLvlLbl val="0"/>
      </c:catAx>
      <c:valAx>
        <c:axId val="897122559"/>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GB" sz="1400"/>
                  <a:t>Proportion not selecting “I am able to provide them with the most basic essentials</a:t>
                </a:r>
                <a:r>
                  <a:rPr lang="en-GB" sz="1400" baseline="0"/>
                  <a:t> every day”</a:t>
                </a:r>
                <a:endParaRPr lang="en-GB" sz="1400"/>
              </a:p>
            </c:rich>
          </c:tx>
          <c:layout>
            <c:manualLayout>
              <c:xMode val="edge"/>
              <c:yMode val="edge"/>
              <c:x val="0.20202524080583706"/>
              <c:y val="0.9114761904761904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971287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en-GB" sz="2800" b="1" i="0" u="none" strike="noStrike" kern="1200" spc="0" baseline="0">
                <a:solidFill>
                  <a:schemeClr val="accent1"/>
                </a:solidFill>
              </a:rPr>
              <a:t>In your view, how important are each of the following purposes of child maintenance payments when parents of a child separate?</a:t>
            </a:r>
          </a:p>
        </c:rich>
      </c:tx>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'Chart Q7 v2'!$P$1</c:f>
              <c:strCache>
                <c:ptCount val="1"/>
                <c:pt idx="0">
                  <c:v>High</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Q7 v2'!$C$2,'Chart Q7 v2'!$C$4:$C$5)</c:f>
              <c:strCache>
                <c:ptCount val="3"/>
                <c:pt idx="0">
                  <c:v>To ensure separating parents, not the government, pays for the child’s needs</c:v>
                </c:pt>
                <c:pt idx="1">
                  <c:v>To ensure a child has the right to financial support from both parents</c:v>
                </c:pt>
                <c:pt idx="2">
                  <c:v>To ensure the child receives sufficient financial support to afford the basic essentials</c:v>
                </c:pt>
              </c:strCache>
              <c:extLst/>
            </c:strRef>
          </c:cat>
          <c:val>
            <c:numRef>
              <c:f>('Chart Q7 v2'!$P$2,'Chart Q7 v2'!$P$4:$P$5)</c:f>
              <c:numCache>
                <c:formatCode>0%</c:formatCode>
                <c:ptCount val="3"/>
                <c:pt idx="0">
                  <c:v>0.75797373358349063</c:v>
                </c:pt>
                <c:pt idx="1">
                  <c:v>0.90909090909090995</c:v>
                </c:pt>
                <c:pt idx="2">
                  <c:v>0.94387277829747385</c:v>
                </c:pt>
              </c:numCache>
              <c:extLst/>
            </c:numRef>
          </c:val>
          <c:extLst>
            <c:ext xmlns:c16="http://schemas.microsoft.com/office/drawing/2014/chart" uri="{C3380CC4-5D6E-409C-BE32-E72D297353CC}">
              <c16:uniqueId val="{00000000-B811-481E-9AF2-9B9BBEB80101}"/>
            </c:ext>
          </c:extLst>
        </c:ser>
        <c:ser>
          <c:idx val="1"/>
          <c:order val="1"/>
          <c:tx>
            <c:strRef>
              <c:f>'Chart Q7 v2'!$Q$1</c:f>
              <c:strCache>
                <c:ptCount val="1"/>
                <c:pt idx="0">
                  <c:v>Med</c:v>
                </c:pt>
              </c:strCache>
            </c:strRef>
          </c:tx>
          <c:spPr>
            <a:solidFill>
              <a:schemeClr val="accent2"/>
            </a:solidFill>
            <a:ln>
              <a:noFill/>
            </a:ln>
            <a:effectLst/>
          </c:spPr>
          <c:invertIfNegative val="0"/>
          <c:dLbls>
            <c:delete val="1"/>
          </c:dLbls>
          <c:cat>
            <c:strRef>
              <c:f>('Chart Q7 v2'!$C$2,'Chart Q7 v2'!$C$4:$C$5)</c:f>
              <c:strCache>
                <c:ptCount val="3"/>
                <c:pt idx="0">
                  <c:v>To ensure separating parents, not the government, pays for the child’s needs</c:v>
                </c:pt>
                <c:pt idx="1">
                  <c:v>To ensure a child has the right to financial support from both parents</c:v>
                </c:pt>
                <c:pt idx="2">
                  <c:v>To ensure the child receives sufficient financial support to afford the basic essentials</c:v>
                </c:pt>
              </c:strCache>
              <c:extLst/>
            </c:strRef>
          </c:cat>
          <c:val>
            <c:numRef>
              <c:f>('Chart Q7 v2'!$Q$2,'Chart Q7 v2'!$Q$4:$Q$5)</c:f>
              <c:numCache>
                <c:formatCode>0%</c:formatCode>
                <c:ptCount val="3"/>
                <c:pt idx="0">
                  <c:v>0.15572232645403375</c:v>
                </c:pt>
                <c:pt idx="1">
                  <c:v>4.3111527647610136E-2</c:v>
                </c:pt>
                <c:pt idx="2">
                  <c:v>1.9644527595883962E-2</c:v>
                </c:pt>
              </c:numCache>
              <c:extLst/>
            </c:numRef>
          </c:val>
          <c:extLst>
            <c:ext xmlns:c16="http://schemas.microsoft.com/office/drawing/2014/chart" uri="{C3380CC4-5D6E-409C-BE32-E72D297353CC}">
              <c16:uniqueId val="{00000001-B811-481E-9AF2-9B9BBEB80101}"/>
            </c:ext>
          </c:extLst>
        </c:ser>
        <c:ser>
          <c:idx val="2"/>
          <c:order val="2"/>
          <c:tx>
            <c:strRef>
              <c:f>'Chart Q7 v2'!$R$1</c:f>
              <c:strCache>
                <c:ptCount val="1"/>
                <c:pt idx="0">
                  <c:v>Low</c:v>
                </c:pt>
              </c:strCache>
            </c:strRef>
          </c:tx>
          <c:spPr>
            <a:solidFill>
              <a:schemeClr val="accent3"/>
            </a:solidFill>
            <a:ln>
              <a:noFill/>
            </a:ln>
            <a:effectLst/>
          </c:spPr>
          <c:invertIfNegative val="0"/>
          <c:dLbls>
            <c:delete val="1"/>
          </c:dLbls>
          <c:cat>
            <c:strRef>
              <c:f>('Chart Q7 v2'!$C$2,'Chart Q7 v2'!$C$4:$C$5)</c:f>
              <c:strCache>
                <c:ptCount val="3"/>
                <c:pt idx="0">
                  <c:v>To ensure separating parents, not the government, pays for the child’s needs</c:v>
                </c:pt>
                <c:pt idx="1">
                  <c:v>To ensure a child has the right to financial support from both parents</c:v>
                </c:pt>
                <c:pt idx="2">
                  <c:v>To ensure the child receives sufficient financial support to afford the basic essentials</c:v>
                </c:pt>
              </c:strCache>
              <c:extLst/>
            </c:strRef>
          </c:cat>
          <c:val>
            <c:numRef>
              <c:f>('Chart Q7 v2'!$R$2,'Chart Q7 v2'!$R$4:$R$5)</c:f>
              <c:numCache>
                <c:formatCode>0%</c:formatCode>
                <c:ptCount val="3"/>
                <c:pt idx="0">
                  <c:v>3.2833020637898711E-2</c:v>
                </c:pt>
                <c:pt idx="1">
                  <c:v>1.312089971883787E-2</c:v>
                </c:pt>
                <c:pt idx="2">
                  <c:v>5.6127221702525695E-3</c:v>
                </c:pt>
              </c:numCache>
              <c:extLst/>
            </c:numRef>
          </c:val>
          <c:extLst>
            <c:ext xmlns:c16="http://schemas.microsoft.com/office/drawing/2014/chart" uri="{C3380CC4-5D6E-409C-BE32-E72D297353CC}">
              <c16:uniqueId val="{00000002-B811-481E-9AF2-9B9BBEB80101}"/>
            </c:ext>
          </c:extLst>
        </c:ser>
        <c:ser>
          <c:idx val="3"/>
          <c:order val="3"/>
          <c:tx>
            <c:strRef>
              <c:f>'Chart Q7 v2'!$S$1</c:f>
              <c:strCache>
                <c:ptCount val="1"/>
                <c:pt idx="0">
                  <c:v>DK</c:v>
                </c:pt>
              </c:strCache>
            </c:strRef>
          </c:tx>
          <c:spPr>
            <a:solidFill>
              <a:schemeClr val="tx1"/>
            </a:solidFill>
            <a:ln>
              <a:noFill/>
            </a:ln>
            <a:effectLst/>
          </c:spPr>
          <c:invertIfNegative val="0"/>
          <c:dLbls>
            <c:delete val="1"/>
          </c:dLbls>
          <c:cat>
            <c:strRef>
              <c:f>('Chart Q7 v2'!$C$2,'Chart Q7 v2'!$C$4:$C$5)</c:f>
              <c:strCache>
                <c:ptCount val="3"/>
                <c:pt idx="0">
                  <c:v>To ensure separating parents, not the government, pays for the child’s needs</c:v>
                </c:pt>
                <c:pt idx="1">
                  <c:v>To ensure a child has the right to financial support from both parents</c:v>
                </c:pt>
                <c:pt idx="2">
                  <c:v>To ensure the child receives sufficient financial support to afford the basic essentials</c:v>
                </c:pt>
              </c:strCache>
              <c:extLst/>
            </c:strRef>
          </c:cat>
          <c:val>
            <c:numRef>
              <c:f>('Chart Q7 v2'!$S$2,'Chart Q7 v2'!$S$4:$S$5)</c:f>
              <c:numCache>
                <c:formatCode>0%</c:formatCode>
                <c:ptCount val="3"/>
                <c:pt idx="0">
                  <c:v>5.3470919324577898E-2</c:v>
                </c:pt>
                <c:pt idx="1">
                  <c:v>3.4676663542642899E-2</c:v>
                </c:pt>
                <c:pt idx="2">
                  <c:v>3.0869971936389101E-2</c:v>
                </c:pt>
              </c:numCache>
              <c:extLst/>
            </c:numRef>
          </c:val>
          <c:extLst>
            <c:ext xmlns:c16="http://schemas.microsoft.com/office/drawing/2014/chart" uri="{C3380CC4-5D6E-409C-BE32-E72D297353CC}">
              <c16:uniqueId val="{00000003-B811-481E-9AF2-9B9BBEB80101}"/>
            </c:ext>
          </c:extLst>
        </c:ser>
        <c:dLbls>
          <c:dLblPos val="ctr"/>
          <c:showLegendKey val="0"/>
          <c:showVal val="1"/>
          <c:showCatName val="0"/>
          <c:showSerName val="0"/>
          <c:showPercent val="0"/>
          <c:showBubbleSize val="0"/>
        </c:dLbls>
        <c:gapWidth val="150"/>
        <c:overlap val="100"/>
        <c:axId val="1149374895"/>
        <c:axId val="1149353775"/>
      </c:barChart>
      <c:catAx>
        <c:axId val="11493748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149353775"/>
        <c:crosses val="autoZero"/>
        <c:auto val="1"/>
        <c:lblAlgn val="ctr"/>
        <c:lblOffset val="100"/>
        <c:noMultiLvlLbl val="0"/>
      </c:catAx>
      <c:valAx>
        <c:axId val="1149353775"/>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493748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en-GB" sz="2400" b="1">
                <a:solidFill>
                  <a:schemeClr val="accent1"/>
                </a:solidFill>
              </a:rPr>
              <a:t>In your view, how much of a role should the government play when it comes to supporting and ensuring separated parents reach child maintenance agreements that benefit parents and the child? </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'Chart Q8 v2'!$C$28</c:f>
              <c:strCache>
                <c:ptCount val="1"/>
                <c:pt idx="0">
                  <c:v>High involvement</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Q8 v2'!$B$31:$B$34</c:f>
              <c:strCache>
                <c:ptCount val="4"/>
                <c:pt idx="0">
                  <c:v>Assist in directly transferring money from the paying parent to the receiving parent</c:v>
                </c:pt>
                <c:pt idx="1">
                  <c:v>To offer mediation and other kinds of support to both parents who have struggled to reach an agreement or are having difficulties with existing arrangement</c:v>
                </c:pt>
                <c:pt idx="2">
                  <c:v>Investigate and help resolve disputes between parents relating to missed payments, partial payments, or the affordability of payments</c:v>
                </c:pt>
                <c:pt idx="3">
                  <c:v>Help parents calculate value of maintenance payments owed by the paying parent</c:v>
                </c:pt>
              </c:strCache>
              <c:extLst/>
            </c:strRef>
          </c:cat>
          <c:val>
            <c:numRef>
              <c:f>'Chart Q8 v2'!$C$31:$C$34</c:f>
              <c:numCache>
                <c:formatCode>0%</c:formatCode>
                <c:ptCount val="4"/>
                <c:pt idx="0">
                  <c:v>0.622889305816135</c:v>
                </c:pt>
                <c:pt idx="1">
                  <c:v>0.67104029990627856</c:v>
                </c:pt>
                <c:pt idx="2">
                  <c:v>0.71415182755388917</c:v>
                </c:pt>
                <c:pt idx="3">
                  <c:v>0.73264540337711037</c:v>
                </c:pt>
              </c:numCache>
              <c:extLst/>
            </c:numRef>
          </c:val>
          <c:extLst>
            <c:ext xmlns:c16="http://schemas.microsoft.com/office/drawing/2014/chart" uri="{C3380CC4-5D6E-409C-BE32-E72D297353CC}">
              <c16:uniqueId val="{00000000-8B71-45C0-9794-3C0779FB459E}"/>
            </c:ext>
          </c:extLst>
        </c:ser>
        <c:ser>
          <c:idx val="1"/>
          <c:order val="1"/>
          <c:tx>
            <c:strRef>
              <c:f>'Chart Q8 v2'!$D$28</c:f>
              <c:strCache>
                <c:ptCount val="1"/>
                <c:pt idx="0">
                  <c:v>Medium involvement</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Q8 v2'!$B$31:$B$34</c:f>
              <c:strCache>
                <c:ptCount val="4"/>
                <c:pt idx="0">
                  <c:v>Assist in directly transferring money from the paying parent to the receiving parent</c:v>
                </c:pt>
                <c:pt idx="1">
                  <c:v>To offer mediation and other kinds of support to both parents who have struggled to reach an agreement or are having difficulties with existing arrangement</c:v>
                </c:pt>
                <c:pt idx="2">
                  <c:v>Investigate and help resolve disputes between parents relating to missed payments, partial payments, or the affordability of payments</c:v>
                </c:pt>
                <c:pt idx="3">
                  <c:v>Help parents calculate value of maintenance payments owed by the paying parent</c:v>
                </c:pt>
              </c:strCache>
              <c:extLst/>
            </c:strRef>
          </c:cat>
          <c:val>
            <c:numRef>
              <c:f>'Chart Q8 v2'!$D$31:$D$34</c:f>
              <c:numCache>
                <c:formatCode>0%</c:formatCode>
                <c:ptCount val="4"/>
                <c:pt idx="0">
                  <c:v>0.17729831144465291</c:v>
                </c:pt>
                <c:pt idx="1">
                  <c:v>0.18181818181818191</c:v>
                </c:pt>
                <c:pt idx="2">
                  <c:v>0.13964386129334583</c:v>
                </c:pt>
                <c:pt idx="3">
                  <c:v>0.15290806754221392</c:v>
                </c:pt>
              </c:numCache>
              <c:extLst/>
            </c:numRef>
          </c:val>
          <c:extLst>
            <c:ext xmlns:c16="http://schemas.microsoft.com/office/drawing/2014/chart" uri="{C3380CC4-5D6E-409C-BE32-E72D297353CC}">
              <c16:uniqueId val="{00000001-8B71-45C0-9794-3C0779FB459E}"/>
            </c:ext>
          </c:extLst>
        </c:ser>
        <c:ser>
          <c:idx val="2"/>
          <c:order val="2"/>
          <c:tx>
            <c:strRef>
              <c:f>'Chart Q8 v2'!$E$28</c:f>
              <c:strCache>
                <c:ptCount val="1"/>
                <c:pt idx="0">
                  <c:v>Low involvement</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Q8 v2'!$B$31:$B$34</c:f>
              <c:strCache>
                <c:ptCount val="4"/>
                <c:pt idx="0">
                  <c:v>Assist in directly transferring money from the paying parent to the receiving parent</c:v>
                </c:pt>
                <c:pt idx="1">
                  <c:v>To offer mediation and other kinds of support to both parents who have struggled to reach an agreement or are having difficulties with existing arrangement</c:v>
                </c:pt>
                <c:pt idx="2">
                  <c:v>Investigate and help resolve disputes between parents relating to missed payments, partial payments, or the affordability of payments</c:v>
                </c:pt>
                <c:pt idx="3">
                  <c:v>Help parents calculate value of maintenance payments owed by the paying parent</c:v>
                </c:pt>
              </c:strCache>
              <c:extLst/>
            </c:strRef>
          </c:cat>
          <c:val>
            <c:numRef>
              <c:f>'Chart Q8 v2'!$E$31:$E$34</c:f>
              <c:numCache>
                <c:formatCode>0%</c:formatCode>
                <c:ptCount val="4"/>
                <c:pt idx="0">
                  <c:v>0.1181988742964354</c:v>
                </c:pt>
                <c:pt idx="1">
                  <c:v>7.4039362699156591E-2</c:v>
                </c:pt>
                <c:pt idx="2">
                  <c:v>7.6850984067478992E-2</c:v>
                </c:pt>
                <c:pt idx="3">
                  <c:v>4.7842401500938152E-2</c:v>
                </c:pt>
              </c:numCache>
              <c:extLst/>
            </c:numRef>
          </c:val>
          <c:extLst>
            <c:ext xmlns:c16="http://schemas.microsoft.com/office/drawing/2014/chart" uri="{C3380CC4-5D6E-409C-BE32-E72D297353CC}">
              <c16:uniqueId val="{00000002-8B71-45C0-9794-3C0779FB459E}"/>
            </c:ext>
          </c:extLst>
        </c:ser>
        <c:ser>
          <c:idx val="3"/>
          <c:order val="3"/>
          <c:tx>
            <c:strRef>
              <c:f>'Chart Q8 v2'!$F$28</c:f>
              <c:strCache>
                <c:ptCount val="1"/>
                <c:pt idx="0">
                  <c:v>Don't know</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Q8 v2'!$B$31:$B$34</c:f>
              <c:strCache>
                <c:ptCount val="4"/>
                <c:pt idx="0">
                  <c:v>Assist in directly transferring money from the paying parent to the receiving parent</c:v>
                </c:pt>
                <c:pt idx="1">
                  <c:v>To offer mediation and other kinds of support to both parents who have struggled to reach an agreement or are having difficulties with existing arrangement</c:v>
                </c:pt>
                <c:pt idx="2">
                  <c:v>Investigate and help resolve disputes between parents relating to missed payments, partial payments, or the affordability of payments</c:v>
                </c:pt>
                <c:pt idx="3">
                  <c:v>Help parents calculate value of maintenance payments owed by the paying parent</c:v>
                </c:pt>
              </c:strCache>
              <c:extLst/>
            </c:strRef>
          </c:cat>
          <c:val>
            <c:numRef>
              <c:f>'Chart Q8 v2'!$F$31:$F$34</c:f>
              <c:numCache>
                <c:formatCode>0%</c:formatCode>
                <c:ptCount val="4"/>
                <c:pt idx="0">
                  <c:v>8.1613508442776705E-2</c:v>
                </c:pt>
                <c:pt idx="1">
                  <c:v>7.3102155576382999E-2</c:v>
                </c:pt>
                <c:pt idx="2">
                  <c:v>6.9353327085285965E-2</c:v>
                </c:pt>
                <c:pt idx="3">
                  <c:v>6.660412757973766E-2</c:v>
                </c:pt>
              </c:numCache>
              <c:extLst/>
            </c:numRef>
          </c:val>
          <c:extLst>
            <c:ext xmlns:c16="http://schemas.microsoft.com/office/drawing/2014/chart" uri="{C3380CC4-5D6E-409C-BE32-E72D297353CC}">
              <c16:uniqueId val="{00000003-8B71-45C0-9794-3C0779FB459E}"/>
            </c:ext>
          </c:extLst>
        </c:ser>
        <c:dLbls>
          <c:dLblPos val="ctr"/>
          <c:showLegendKey val="0"/>
          <c:showVal val="1"/>
          <c:showCatName val="0"/>
          <c:showSerName val="0"/>
          <c:showPercent val="0"/>
          <c:showBubbleSize val="0"/>
        </c:dLbls>
        <c:gapWidth val="150"/>
        <c:overlap val="100"/>
        <c:axId val="1625509327"/>
        <c:axId val="1625498287"/>
      </c:barChart>
      <c:catAx>
        <c:axId val="162550932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0"/>
          <a:lstStyle/>
          <a:p>
            <a:pPr>
              <a:defRPr sz="1700" b="0" i="0" u="none" strike="noStrike" kern="1200" baseline="0">
                <a:solidFill>
                  <a:schemeClr val="tx1">
                    <a:lumMod val="65000"/>
                    <a:lumOff val="35000"/>
                  </a:schemeClr>
                </a:solidFill>
                <a:latin typeface="+mn-lt"/>
                <a:ea typeface="+mn-ea"/>
                <a:cs typeface="+mn-cs"/>
              </a:defRPr>
            </a:pPr>
            <a:endParaRPr lang="en-US"/>
          </a:p>
        </c:txPr>
        <c:crossAx val="1625498287"/>
        <c:crosses val="autoZero"/>
        <c:auto val="1"/>
        <c:lblAlgn val="ctr"/>
        <c:lblOffset val="100"/>
        <c:noMultiLvlLbl val="0"/>
      </c:catAx>
      <c:valAx>
        <c:axId val="1625498287"/>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6255093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GB" sz="2400" b="1">
                <a:solidFill>
                  <a:schemeClr val="accent1"/>
                </a:solidFill>
              </a:rPr>
              <a:t>In relation to the CMS's ability to help parents reach an acceptable agreement, how would you describe your experience? </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'Chart Q4 and 5'!$B$31</c:f>
              <c:strCache>
                <c:ptCount val="1"/>
                <c:pt idx="0">
                  <c:v>Positive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Q4 and 5'!$C$17</c:f>
              <c:strCache>
                <c:ptCount val="1"/>
                <c:pt idx="0">
                  <c:v>Helps reach an agreement</c:v>
                </c:pt>
              </c:strCache>
            </c:strRef>
          </c:cat>
          <c:val>
            <c:numRef>
              <c:f>'Chart Q4 and 5'!$C$31</c:f>
              <c:numCache>
                <c:formatCode>0%</c:formatCode>
                <c:ptCount val="1"/>
                <c:pt idx="0">
                  <c:v>0.26190476190476186</c:v>
                </c:pt>
              </c:numCache>
            </c:numRef>
          </c:val>
          <c:extLst>
            <c:ext xmlns:c16="http://schemas.microsoft.com/office/drawing/2014/chart" uri="{C3380CC4-5D6E-409C-BE32-E72D297353CC}">
              <c16:uniqueId val="{00000000-C0A0-46EC-80AA-9C3E7DFB3B89}"/>
            </c:ext>
          </c:extLst>
        </c:ser>
        <c:ser>
          <c:idx val="1"/>
          <c:order val="1"/>
          <c:tx>
            <c:strRef>
              <c:f>'Chart Q4 and 5'!$B$32</c:f>
              <c:strCache>
                <c:ptCount val="1"/>
                <c:pt idx="0">
                  <c:v>Neutral</c:v>
                </c:pt>
              </c:strCache>
            </c:strRef>
          </c:tx>
          <c:spPr>
            <a:solidFill>
              <a:srgbClr val="EFEDE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Q4 and 5'!$C$17</c:f>
              <c:strCache>
                <c:ptCount val="1"/>
                <c:pt idx="0">
                  <c:v>Helps reach an agreement</c:v>
                </c:pt>
              </c:strCache>
            </c:strRef>
          </c:cat>
          <c:val>
            <c:numRef>
              <c:f>'Chart Q4 and 5'!$C$32</c:f>
              <c:numCache>
                <c:formatCode>0%</c:formatCode>
                <c:ptCount val="1"/>
                <c:pt idx="0">
                  <c:v>0.13333333333333333</c:v>
                </c:pt>
              </c:numCache>
            </c:numRef>
          </c:val>
          <c:extLst>
            <c:ext xmlns:c16="http://schemas.microsoft.com/office/drawing/2014/chart" uri="{C3380CC4-5D6E-409C-BE32-E72D297353CC}">
              <c16:uniqueId val="{00000001-C0A0-46EC-80AA-9C3E7DFB3B89}"/>
            </c:ext>
          </c:extLst>
        </c:ser>
        <c:ser>
          <c:idx val="2"/>
          <c:order val="2"/>
          <c:tx>
            <c:strRef>
              <c:f>'Chart Q4 and 5'!$B$33</c:f>
              <c:strCache>
                <c:ptCount val="1"/>
                <c:pt idx="0">
                  <c:v>Negative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Q4 and 5'!$C$17</c:f>
              <c:strCache>
                <c:ptCount val="1"/>
                <c:pt idx="0">
                  <c:v>Helps reach an agreement</c:v>
                </c:pt>
              </c:strCache>
            </c:strRef>
          </c:cat>
          <c:val>
            <c:numRef>
              <c:f>'Chart Q4 and 5'!$C$33</c:f>
              <c:numCache>
                <c:formatCode>0%</c:formatCode>
                <c:ptCount val="1"/>
                <c:pt idx="0">
                  <c:v>0.35238095238095235</c:v>
                </c:pt>
              </c:numCache>
            </c:numRef>
          </c:val>
          <c:extLst>
            <c:ext xmlns:c16="http://schemas.microsoft.com/office/drawing/2014/chart" uri="{C3380CC4-5D6E-409C-BE32-E72D297353CC}">
              <c16:uniqueId val="{00000002-C0A0-46EC-80AA-9C3E7DFB3B89}"/>
            </c:ext>
          </c:extLst>
        </c:ser>
        <c:ser>
          <c:idx val="3"/>
          <c:order val="3"/>
          <c:tx>
            <c:strRef>
              <c:f>'Chart Q4 and 5'!$B$34</c:f>
              <c:strCache>
                <c:ptCount val="1"/>
                <c:pt idx="0">
                  <c:v>Don't know / not applicable</c:v>
                </c:pt>
              </c:strCache>
            </c:strRef>
          </c:tx>
          <c:spPr>
            <a:solidFill>
              <a:schemeClr val="tx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Q4 and 5'!$C$17</c:f>
              <c:strCache>
                <c:ptCount val="1"/>
                <c:pt idx="0">
                  <c:v>Helps reach an agreement</c:v>
                </c:pt>
              </c:strCache>
            </c:strRef>
          </c:cat>
          <c:val>
            <c:numRef>
              <c:f>'Chart Q4 and 5'!$C$34</c:f>
              <c:numCache>
                <c:formatCode>0%</c:formatCode>
                <c:ptCount val="1"/>
                <c:pt idx="0">
                  <c:v>0.25238095238095237</c:v>
                </c:pt>
              </c:numCache>
            </c:numRef>
          </c:val>
          <c:extLst>
            <c:ext xmlns:c16="http://schemas.microsoft.com/office/drawing/2014/chart" uri="{C3380CC4-5D6E-409C-BE32-E72D297353CC}">
              <c16:uniqueId val="{00000003-C0A0-46EC-80AA-9C3E7DFB3B89}"/>
            </c:ext>
          </c:extLst>
        </c:ser>
        <c:dLbls>
          <c:dLblPos val="ctr"/>
          <c:showLegendKey val="0"/>
          <c:showVal val="1"/>
          <c:showCatName val="0"/>
          <c:showSerName val="0"/>
          <c:showPercent val="0"/>
          <c:showBubbleSize val="0"/>
        </c:dLbls>
        <c:gapWidth val="150"/>
        <c:overlap val="100"/>
        <c:axId val="1620910527"/>
        <c:axId val="1620921087"/>
      </c:barChart>
      <c:catAx>
        <c:axId val="1620910527"/>
        <c:scaling>
          <c:orientation val="minMax"/>
        </c:scaling>
        <c:delete val="1"/>
        <c:axPos val="l"/>
        <c:numFmt formatCode="General" sourceLinked="1"/>
        <c:majorTickMark val="none"/>
        <c:minorTickMark val="none"/>
        <c:tickLblPos val="nextTo"/>
        <c:crossAx val="1620921087"/>
        <c:crosses val="autoZero"/>
        <c:auto val="1"/>
        <c:lblAlgn val="ctr"/>
        <c:lblOffset val="100"/>
        <c:noMultiLvlLbl val="0"/>
      </c:catAx>
      <c:valAx>
        <c:axId val="1620921087"/>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6209105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2400" b="1" i="0" u="none" strike="noStrike" baseline="0">
                <a:solidFill>
                  <a:schemeClr val="accent1"/>
                </a:solidFill>
                <a:effectLst/>
              </a:rPr>
              <a:t>To what extent does the current child maintenance system either reduce or increase conflict between parents?</a:t>
            </a:r>
            <a:r>
              <a:rPr lang="en-GB" sz="2400" b="1" i="0" u="none" strike="noStrike" baseline="0">
                <a:solidFill>
                  <a:schemeClr val="accent1"/>
                </a:solidFill>
              </a:rPr>
              <a:t> </a:t>
            </a:r>
            <a:endParaRPr lang="en-GB" sz="2400" b="1">
              <a:solidFill>
                <a:schemeClr val="accent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'Chart Q4 and 5'!$B$36</c:f>
              <c:strCache>
                <c:ptCount val="1"/>
                <c:pt idx="0">
                  <c:v>Reduces conflict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Q4 and 5'!$D$17</c:f>
              <c:strCache>
                <c:ptCount val="1"/>
                <c:pt idx="0">
                  <c:v>Reduces conflict</c:v>
                </c:pt>
              </c:strCache>
            </c:strRef>
          </c:cat>
          <c:val>
            <c:numRef>
              <c:f>'Chart Q4 and 5'!$D$36</c:f>
              <c:numCache>
                <c:formatCode>0%</c:formatCode>
                <c:ptCount val="1"/>
                <c:pt idx="0">
                  <c:v>0.22488038277511962</c:v>
                </c:pt>
              </c:numCache>
            </c:numRef>
          </c:val>
          <c:extLst>
            <c:ext xmlns:c16="http://schemas.microsoft.com/office/drawing/2014/chart" uri="{C3380CC4-5D6E-409C-BE32-E72D297353CC}">
              <c16:uniqueId val="{00000000-7653-402F-98E0-C51100A6A218}"/>
            </c:ext>
          </c:extLst>
        </c:ser>
        <c:ser>
          <c:idx val="1"/>
          <c:order val="1"/>
          <c:tx>
            <c:strRef>
              <c:f>'Chart Q4 and 5'!$B$37</c:f>
              <c:strCache>
                <c:ptCount val="1"/>
                <c:pt idx="0">
                  <c:v>Neutral</c:v>
                </c:pt>
              </c:strCache>
            </c:strRef>
          </c:tx>
          <c:spPr>
            <a:solidFill>
              <a:srgbClr val="EFEDE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Q4 and 5'!$D$17</c:f>
              <c:strCache>
                <c:ptCount val="1"/>
                <c:pt idx="0">
                  <c:v>Reduces conflict</c:v>
                </c:pt>
              </c:strCache>
            </c:strRef>
          </c:cat>
          <c:val>
            <c:numRef>
              <c:f>'Chart Q4 and 5'!$D$37</c:f>
              <c:numCache>
                <c:formatCode>0%</c:formatCode>
                <c:ptCount val="1"/>
                <c:pt idx="0">
                  <c:v>0.1674641148325359</c:v>
                </c:pt>
              </c:numCache>
            </c:numRef>
          </c:val>
          <c:extLst>
            <c:ext xmlns:c16="http://schemas.microsoft.com/office/drawing/2014/chart" uri="{C3380CC4-5D6E-409C-BE32-E72D297353CC}">
              <c16:uniqueId val="{00000001-7653-402F-98E0-C51100A6A218}"/>
            </c:ext>
          </c:extLst>
        </c:ser>
        <c:ser>
          <c:idx val="2"/>
          <c:order val="2"/>
          <c:tx>
            <c:strRef>
              <c:f>'Chart Q4 and 5'!$B$38</c:f>
              <c:strCache>
                <c:ptCount val="1"/>
                <c:pt idx="0">
                  <c:v>Increases conflict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Q4 and 5'!$D$17</c:f>
              <c:strCache>
                <c:ptCount val="1"/>
                <c:pt idx="0">
                  <c:v>Reduces conflict</c:v>
                </c:pt>
              </c:strCache>
            </c:strRef>
          </c:cat>
          <c:val>
            <c:numRef>
              <c:f>'Chart Q4 and 5'!$D$38</c:f>
              <c:numCache>
                <c:formatCode>0%</c:formatCode>
                <c:ptCount val="1"/>
                <c:pt idx="0">
                  <c:v>0.36363636363636365</c:v>
                </c:pt>
              </c:numCache>
            </c:numRef>
          </c:val>
          <c:extLst>
            <c:ext xmlns:c16="http://schemas.microsoft.com/office/drawing/2014/chart" uri="{C3380CC4-5D6E-409C-BE32-E72D297353CC}">
              <c16:uniqueId val="{00000002-7653-402F-98E0-C51100A6A218}"/>
            </c:ext>
          </c:extLst>
        </c:ser>
        <c:ser>
          <c:idx val="3"/>
          <c:order val="3"/>
          <c:tx>
            <c:strRef>
              <c:f>'Chart Q4 and 5'!$B$39</c:f>
              <c:strCache>
                <c:ptCount val="1"/>
                <c:pt idx="0">
                  <c:v>Don't know / not applicable</c:v>
                </c:pt>
              </c:strCache>
            </c:strRef>
          </c:tx>
          <c:spPr>
            <a:solidFill>
              <a:schemeClr val="tx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Q4 and 5'!$D$17</c:f>
              <c:strCache>
                <c:ptCount val="1"/>
                <c:pt idx="0">
                  <c:v>Reduces conflict</c:v>
                </c:pt>
              </c:strCache>
            </c:strRef>
          </c:cat>
          <c:val>
            <c:numRef>
              <c:f>'Chart Q4 and 5'!$D$39</c:f>
              <c:numCache>
                <c:formatCode>0%</c:formatCode>
                <c:ptCount val="1"/>
                <c:pt idx="0">
                  <c:v>0.24401913875598086</c:v>
                </c:pt>
              </c:numCache>
            </c:numRef>
          </c:val>
          <c:extLst>
            <c:ext xmlns:c16="http://schemas.microsoft.com/office/drawing/2014/chart" uri="{C3380CC4-5D6E-409C-BE32-E72D297353CC}">
              <c16:uniqueId val="{00000003-7653-402F-98E0-C51100A6A218}"/>
            </c:ext>
          </c:extLst>
        </c:ser>
        <c:dLbls>
          <c:dLblPos val="ctr"/>
          <c:showLegendKey val="0"/>
          <c:showVal val="1"/>
          <c:showCatName val="0"/>
          <c:showSerName val="0"/>
          <c:showPercent val="0"/>
          <c:showBubbleSize val="0"/>
        </c:dLbls>
        <c:gapWidth val="150"/>
        <c:overlap val="100"/>
        <c:axId val="1620910527"/>
        <c:axId val="1620921087"/>
      </c:barChart>
      <c:catAx>
        <c:axId val="1620910527"/>
        <c:scaling>
          <c:orientation val="minMax"/>
        </c:scaling>
        <c:delete val="1"/>
        <c:axPos val="l"/>
        <c:numFmt formatCode="General" sourceLinked="1"/>
        <c:majorTickMark val="none"/>
        <c:minorTickMark val="none"/>
        <c:tickLblPos val="nextTo"/>
        <c:crossAx val="1620921087"/>
        <c:crosses val="autoZero"/>
        <c:auto val="1"/>
        <c:lblAlgn val="ctr"/>
        <c:lblOffset val="100"/>
        <c:noMultiLvlLbl val="0"/>
      </c:catAx>
      <c:valAx>
        <c:axId val="1620921087"/>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6209105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GB" sz="2400" b="1" i="0" u="none" strike="noStrike" kern="1200" spc="0" baseline="0" dirty="0" smtClean="0">
                <a:solidFill>
                  <a:prstClr val="black">
                    <a:lumMod val="65000"/>
                    <a:lumOff val="35000"/>
                  </a:prstClr>
                </a:solidFill>
                <a:latin typeface="+mn-lt"/>
                <a:ea typeface="+mn-ea"/>
                <a:cs typeface="+mn-cs"/>
              </a:defRPr>
            </a:pPr>
            <a:r>
              <a:rPr lang="en-GB" sz="2400" b="1" i="0" u="none" strike="noStrike" kern="1200" spc="0" baseline="0">
                <a:solidFill>
                  <a:schemeClr val="accent1"/>
                </a:solidFill>
                <a:latin typeface="+mn-lt"/>
                <a:ea typeface="+mn-ea"/>
                <a:cs typeface="+mn-cs"/>
              </a:rPr>
              <a:t>Under the current system, to encourage parents to reach family-based agreements, the CMS charges parents to use the service. Do you agree or disagree with these statements</a:t>
            </a:r>
          </a:p>
        </c:rich>
      </c:tx>
      <c:overlay val="0"/>
      <c:spPr>
        <a:noFill/>
        <a:ln>
          <a:noFill/>
        </a:ln>
        <a:effectLst/>
      </c:spPr>
      <c:txPr>
        <a:bodyPr rot="0" spcFirstLastPara="1" vertOverflow="ellipsis" vert="horz" wrap="square" anchor="ctr" anchorCtr="1"/>
        <a:lstStyle/>
        <a:p>
          <a:pPr algn="ctr" rtl="0">
            <a:defRPr lang="en-GB" sz="2400" b="1" i="0" u="none" strike="noStrike" kern="1200" spc="0" baseline="0" dirty="0" smtClean="0">
              <a:solidFill>
                <a:prstClr val="black">
                  <a:lumMod val="65000"/>
                  <a:lumOff val="35000"/>
                </a:prstClr>
              </a:solidFill>
              <a:latin typeface="+mn-lt"/>
              <a:ea typeface="+mn-ea"/>
              <a:cs typeface="+mn-cs"/>
            </a:defRPr>
          </a:pPr>
          <a:endParaRPr lang="en-US"/>
        </a:p>
      </c:txPr>
    </c:title>
    <c:autoTitleDeleted val="0"/>
    <c:plotArea>
      <c:layout/>
      <c:barChart>
        <c:barDir val="bar"/>
        <c:grouping val="stacked"/>
        <c:varyColors val="0"/>
        <c:ser>
          <c:idx val="0"/>
          <c:order val="0"/>
          <c:tx>
            <c:strRef>
              <c:f>'Chart Q9 v2'!$P$1</c:f>
              <c:strCache>
                <c:ptCount val="1"/>
                <c:pt idx="0">
                  <c:v>Agree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Q9 v2'!$C$3:$C$6</c:f>
              <c:strCache>
                <c:ptCount val="4"/>
                <c:pt idx="0">
                  <c:v>It is important that people who use the Child Maintenance Service also help fund that service, therefore it is important to charge money</c:v>
                </c:pt>
                <c:pt idx="1">
                  <c:v>Charging both parents will help separated families reach an agreement without relying on government support</c:v>
                </c:pt>
                <c:pt idx="2">
                  <c:v>The UK Government should not be penalising separated parents who fail to reach an agreement between themselves without the help of the Child Maintenance Service</c:v>
                </c:pt>
                <c:pt idx="3">
                  <c:v>Charging parents will worsen the situation for both parents, leading to greater conflict, and produce a worse outcome for children</c:v>
                </c:pt>
              </c:strCache>
              <c:extLst/>
            </c:strRef>
          </c:cat>
          <c:val>
            <c:numRef>
              <c:f>'Chart Q9 v2'!$P$3:$P$6</c:f>
              <c:numCache>
                <c:formatCode>0%</c:formatCode>
                <c:ptCount val="4"/>
                <c:pt idx="0">
                  <c:v>0.33771106941838674</c:v>
                </c:pt>
                <c:pt idx="1">
                  <c:v>0.36551077788191155</c:v>
                </c:pt>
                <c:pt idx="2">
                  <c:v>0.48544600938967108</c:v>
                </c:pt>
                <c:pt idx="3">
                  <c:v>0.5084427767354599</c:v>
                </c:pt>
              </c:numCache>
              <c:extLst/>
            </c:numRef>
          </c:val>
          <c:extLst>
            <c:ext xmlns:c16="http://schemas.microsoft.com/office/drawing/2014/chart" uri="{C3380CC4-5D6E-409C-BE32-E72D297353CC}">
              <c16:uniqueId val="{00000000-060F-4EF5-A810-FA105F101AA5}"/>
            </c:ext>
          </c:extLst>
        </c:ser>
        <c:ser>
          <c:idx val="1"/>
          <c:order val="1"/>
          <c:tx>
            <c:strRef>
              <c:f>'Chart Q9 v2'!$Q$1</c:f>
              <c:strCache>
                <c:ptCount val="1"/>
                <c:pt idx="0">
                  <c:v>Neutral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Q9 v2'!$C$3:$C$6</c:f>
              <c:strCache>
                <c:ptCount val="4"/>
                <c:pt idx="0">
                  <c:v>It is important that people who use the Child Maintenance Service also help fund that service, therefore it is important to charge money</c:v>
                </c:pt>
                <c:pt idx="1">
                  <c:v>Charging both parents will help separated families reach an agreement without relying on government support</c:v>
                </c:pt>
                <c:pt idx="2">
                  <c:v>The UK Government should not be penalising separated parents who fail to reach an agreement between themselves without the help of the Child Maintenance Service</c:v>
                </c:pt>
                <c:pt idx="3">
                  <c:v>Charging parents will worsen the situation for both parents, leading to greater conflict, and produce a worse outcome for children</c:v>
                </c:pt>
              </c:strCache>
              <c:extLst/>
            </c:strRef>
          </c:cat>
          <c:val>
            <c:numRef>
              <c:f>'Chart Q9 v2'!$Q$3:$Q$6</c:f>
              <c:numCache>
                <c:formatCode>0%</c:formatCode>
                <c:ptCount val="4"/>
                <c:pt idx="0">
                  <c:v>0.29080675422138869</c:v>
                </c:pt>
                <c:pt idx="1">
                  <c:v>0.26054358013120893</c:v>
                </c:pt>
                <c:pt idx="2">
                  <c:v>0.21596244131455411</c:v>
                </c:pt>
                <c:pt idx="3">
                  <c:v>0.23545966228893059</c:v>
                </c:pt>
              </c:numCache>
              <c:extLst/>
            </c:numRef>
          </c:val>
          <c:extLst>
            <c:ext xmlns:c16="http://schemas.microsoft.com/office/drawing/2014/chart" uri="{C3380CC4-5D6E-409C-BE32-E72D297353CC}">
              <c16:uniqueId val="{00000001-060F-4EF5-A810-FA105F101AA5}"/>
            </c:ext>
          </c:extLst>
        </c:ser>
        <c:ser>
          <c:idx val="2"/>
          <c:order val="2"/>
          <c:tx>
            <c:strRef>
              <c:f>'Chart Q9 v2'!$R$1</c:f>
              <c:strCache>
                <c:ptCount val="1"/>
                <c:pt idx="0">
                  <c:v>Disagree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Q9 v2'!$C$3:$C$6</c:f>
              <c:strCache>
                <c:ptCount val="4"/>
                <c:pt idx="0">
                  <c:v>It is important that people who use the Child Maintenance Service also help fund that service, therefore it is important to charge money</c:v>
                </c:pt>
                <c:pt idx="1">
                  <c:v>Charging both parents will help separated families reach an agreement without relying on government support</c:v>
                </c:pt>
                <c:pt idx="2">
                  <c:v>The UK Government should not be penalising separated parents who fail to reach an agreement between themselves without the help of the Child Maintenance Service</c:v>
                </c:pt>
                <c:pt idx="3">
                  <c:v>Charging parents will worsen the situation for both parents, leading to greater conflict, and produce a worse outcome for children</c:v>
                </c:pt>
              </c:strCache>
              <c:extLst/>
            </c:strRef>
          </c:cat>
          <c:val>
            <c:numRef>
              <c:f>'Chart Q9 v2'!$R$3:$R$6</c:f>
              <c:numCache>
                <c:formatCode>0%</c:formatCode>
                <c:ptCount val="4"/>
                <c:pt idx="0">
                  <c:v>0.23545966228893098</c:v>
                </c:pt>
                <c:pt idx="1">
                  <c:v>0.22680412371134029</c:v>
                </c:pt>
                <c:pt idx="2">
                  <c:v>0.1727699530516433</c:v>
                </c:pt>
                <c:pt idx="3">
                  <c:v>0.1275797373358348</c:v>
                </c:pt>
              </c:numCache>
              <c:extLst/>
            </c:numRef>
          </c:val>
          <c:extLst>
            <c:ext xmlns:c16="http://schemas.microsoft.com/office/drawing/2014/chart" uri="{C3380CC4-5D6E-409C-BE32-E72D297353CC}">
              <c16:uniqueId val="{00000002-060F-4EF5-A810-FA105F101AA5}"/>
            </c:ext>
          </c:extLst>
        </c:ser>
        <c:ser>
          <c:idx val="3"/>
          <c:order val="3"/>
          <c:tx>
            <c:strRef>
              <c:f>'Chart Q9 v2'!$S$1</c:f>
              <c:strCache>
                <c:ptCount val="1"/>
                <c:pt idx="0">
                  <c:v>DK</c:v>
                </c:pt>
              </c:strCache>
            </c:strRef>
          </c:tx>
          <c:spPr>
            <a:solidFill>
              <a:schemeClr val="tx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Q9 v2'!$C$3:$C$6</c:f>
              <c:strCache>
                <c:ptCount val="4"/>
                <c:pt idx="0">
                  <c:v>It is important that people who use the Child Maintenance Service also help fund that service, therefore it is important to charge money</c:v>
                </c:pt>
                <c:pt idx="1">
                  <c:v>Charging both parents will help separated families reach an agreement without relying on government support</c:v>
                </c:pt>
                <c:pt idx="2">
                  <c:v>The UK Government should not be penalising separated parents who fail to reach an agreement between themselves without the help of the Child Maintenance Service</c:v>
                </c:pt>
                <c:pt idx="3">
                  <c:v>Charging parents will worsen the situation for both parents, leading to greater conflict, and produce a worse outcome for children</c:v>
                </c:pt>
              </c:strCache>
              <c:extLst/>
            </c:strRef>
          </c:cat>
          <c:val>
            <c:numRef>
              <c:f>'Chart Q9 v2'!$S$3:$S$6</c:f>
              <c:numCache>
                <c:formatCode>0%</c:formatCode>
                <c:ptCount val="4"/>
                <c:pt idx="0">
                  <c:v>0.13602251407129501</c:v>
                </c:pt>
                <c:pt idx="1">
                  <c:v>0.14714151827553901</c:v>
                </c:pt>
                <c:pt idx="2">
                  <c:v>0.125821596244131</c:v>
                </c:pt>
                <c:pt idx="3">
                  <c:v>0.12851782363977501</c:v>
                </c:pt>
              </c:numCache>
              <c:extLst/>
            </c:numRef>
          </c:val>
          <c:extLst>
            <c:ext xmlns:c16="http://schemas.microsoft.com/office/drawing/2014/chart" uri="{C3380CC4-5D6E-409C-BE32-E72D297353CC}">
              <c16:uniqueId val="{00000003-060F-4EF5-A810-FA105F101AA5}"/>
            </c:ext>
          </c:extLst>
        </c:ser>
        <c:dLbls>
          <c:dLblPos val="ctr"/>
          <c:showLegendKey val="0"/>
          <c:showVal val="1"/>
          <c:showCatName val="0"/>
          <c:showSerName val="0"/>
          <c:showPercent val="0"/>
          <c:showBubbleSize val="0"/>
        </c:dLbls>
        <c:gapWidth val="150"/>
        <c:overlap val="100"/>
        <c:axId val="1149374895"/>
        <c:axId val="1149353775"/>
      </c:barChart>
      <c:catAx>
        <c:axId val="11493748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149353775"/>
        <c:crosses val="autoZero"/>
        <c:auto val="1"/>
        <c:lblAlgn val="ctr"/>
        <c:lblOffset val="100"/>
        <c:noMultiLvlLbl val="0"/>
      </c:catAx>
      <c:valAx>
        <c:axId val="1149353775"/>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493748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GB" sz="2400" b="1">
                <a:solidFill>
                  <a:schemeClr val="accent1"/>
                </a:solidFill>
              </a:rPr>
              <a:t>In your view, how much of a role should the government play when it comes to supporting and ensuring separated parents reach child maintenance agreements that benefit parents and the child? </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'Chart Q8 v2'!$C$28</c:f>
              <c:strCache>
                <c:ptCount val="1"/>
                <c:pt idx="0">
                  <c:v>High involvement</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Q8 v2'!$B$29:$B$30</c:f>
              <c:strCache>
                <c:ptCount val="2"/>
                <c:pt idx="0">
                  <c:v>Cover the costs of a full child maintenance payment when the paying parent has not made a full payment, and recover arrears through taxation or other means from the paying parent</c:v>
                </c:pt>
                <c:pt idx="1">
                  <c:v>Pay a ‘minimum allowance’ to the receiving parent, which covers the basic needs of the child where the paying parent cannot afford to pay up to a minimum allowance</c:v>
                </c:pt>
              </c:strCache>
              <c:extLst/>
            </c:strRef>
          </c:cat>
          <c:val>
            <c:numRef>
              <c:f>'Chart Q8 v2'!$C$29:$C$30</c:f>
              <c:numCache>
                <c:formatCode>0%</c:formatCode>
                <c:ptCount val="2"/>
                <c:pt idx="0">
                  <c:v>0.54732895970009343</c:v>
                </c:pt>
                <c:pt idx="1">
                  <c:v>0.59456928838951284</c:v>
                </c:pt>
              </c:numCache>
              <c:extLst/>
            </c:numRef>
          </c:val>
          <c:extLst>
            <c:ext xmlns:c16="http://schemas.microsoft.com/office/drawing/2014/chart" uri="{C3380CC4-5D6E-409C-BE32-E72D297353CC}">
              <c16:uniqueId val="{00000000-69F3-43B1-A6EE-F71FAD582C4B}"/>
            </c:ext>
          </c:extLst>
        </c:ser>
        <c:ser>
          <c:idx val="1"/>
          <c:order val="1"/>
          <c:tx>
            <c:strRef>
              <c:f>'Chart Q8 v2'!$D$28</c:f>
              <c:strCache>
                <c:ptCount val="1"/>
                <c:pt idx="0">
                  <c:v>Medium involvement</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Q8 v2'!$B$29:$B$30</c:f>
              <c:strCache>
                <c:ptCount val="2"/>
                <c:pt idx="0">
                  <c:v>Cover the costs of a full child maintenance payment when the paying parent has not made a full payment, and recover arrears through taxation or other means from the paying parent</c:v>
                </c:pt>
                <c:pt idx="1">
                  <c:v>Pay a ‘minimum allowance’ to the receiving parent, which covers the basic needs of the child where the paying parent cannot afford to pay up to a minimum allowance</c:v>
                </c:pt>
              </c:strCache>
              <c:extLst/>
            </c:strRef>
          </c:cat>
          <c:val>
            <c:numRef>
              <c:f>'Chart Q8 v2'!$D$29:$D$30</c:f>
              <c:numCache>
                <c:formatCode>0%</c:formatCode>
                <c:ptCount val="2"/>
                <c:pt idx="0">
                  <c:v>0.17432052483598881</c:v>
                </c:pt>
                <c:pt idx="1">
                  <c:v>0.19756554307116111</c:v>
                </c:pt>
              </c:numCache>
              <c:extLst/>
            </c:numRef>
          </c:val>
          <c:extLst>
            <c:ext xmlns:c16="http://schemas.microsoft.com/office/drawing/2014/chart" uri="{C3380CC4-5D6E-409C-BE32-E72D297353CC}">
              <c16:uniqueId val="{00000001-69F3-43B1-A6EE-F71FAD582C4B}"/>
            </c:ext>
          </c:extLst>
        </c:ser>
        <c:ser>
          <c:idx val="2"/>
          <c:order val="2"/>
          <c:tx>
            <c:strRef>
              <c:f>'Chart Q8 v2'!$E$28</c:f>
              <c:strCache>
                <c:ptCount val="1"/>
                <c:pt idx="0">
                  <c:v>Low involvement</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Q8 v2'!$B$29:$B$30</c:f>
              <c:strCache>
                <c:ptCount val="2"/>
                <c:pt idx="0">
                  <c:v>Cover the costs of a full child maintenance payment when the paying parent has not made a full payment, and recover arrears through taxation or other means from the paying parent</c:v>
                </c:pt>
                <c:pt idx="1">
                  <c:v>Pay a ‘minimum allowance’ to the receiving parent, which covers the basic needs of the child where the paying parent cannot afford to pay up to a minimum allowance</c:v>
                </c:pt>
              </c:strCache>
              <c:extLst/>
            </c:strRef>
          </c:cat>
          <c:val>
            <c:numRef>
              <c:f>'Chart Q8 v2'!$E$29:$E$30</c:f>
              <c:numCache>
                <c:formatCode>0%</c:formatCode>
                <c:ptCount val="2"/>
                <c:pt idx="0">
                  <c:v>0.16776007497656981</c:v>
                </c:pt>
                <c:pt idx="1">
                  <c:v>0.1235955056179775</c:v>
                </c:pt>
              </c:numCache>
              <c:extLst/>
            </c:numRef>
          </c:val>
          <c:extLst>
            <c:ext xmlns:c16="http://schemas.microsoft.com/office/drawing/2014/chart" uri="{C3380CC4-5D6E-409C-BE32-E72D297353CC}">
              <c16:uniqueId val="{00000002-69F3-43B1-A6EE-F71FAD582C4B}"/>
            </c:ext>
          </c:extLst>
        </c:ser>
        <c:ser>
          <c:idx val="3"/>
          <c:order val="3"/>
          <c:tx>
            <c:strRef>
              <c:f>'Chart Q8 v2'!$F$28</c:f>
              <c:strCache>
                <c:ptCount val="1"/>
                <c:pt idx="0">
                  <c:v>Don't know</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Q8 v2'!$B$29:$B$30</c:f>
              <c:strCache>
                <c:ptCount val="2"/>
                <c:pt idx="0">
                  <c:v>Cover the costs of a full child maintenance payment when the paying parent has not made a full payment, and recover arrears through taxation or other means from the paying parent</c:v>
                </c:pt>
                <c:pt idx="1">
                  <c:v>Pay a ‘minimum allowance’ to the receiving parent, which covers the basic needs of the child where the paying parent cannot afford to pay up to a minimum allowance</c:v>
                </c:pt>
              </c:strCache>
              <c:extLst/>
            </c:strRef>
          </c:cat>
          <c:val>
            <c:numRef>
              <c:f>'Chart Q8 v2'!$F$29:$F$30</c:f>
              <c:numCache>
                <c:formatCode>0%</c:formatCode>
                <c:ptCount val="2"/>
                <c:pt idx="0">
                  <c:v>0.1105904404873479</c:v>
                </c:pt>
                <c:pt idx="1">
                  <c:v>8.426966292134852E-2</c:v>
                </c:pt>
              </c:numCache>
              <c:extLst/>
            </c:numRef>
          </c:val>
          <c:extLst>
            <c:ext xmlns:c16="http://schemas.microsoft.com/office/drawing/2014/chart" uri="{C3380CC4-5D6E-409C-BE32-E72D297353CC}">
              <c16:uniqueId val="{00000003-69F3-43B1-A6EE-F71FAD582C4B}"/>
            </c:ext>
          </c:extLst>
        </c:ser>
        <c:dLbls>
          <c:dLblPos val="ctr"/>
          <c:showLegendKey val="0"/>
          <c:showVal val="1"/>
          <c:showCatName val="0"/>
          <c:showSerName val="0"/>
          <c:showPercent val="0"/>
          <c:showBubbleSize val="0"/>
        </c:dLbls>
        <c:gapWidth val="150"/>
        <c:overlap val="100"/>
        <c:axId val="1625509327"/>
        <c:axId val="1625498287"/>
      </c:barChart>
      <c:catAx>
        <c:axId val="162550932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625498287"/>
        <c:crosses val="autoZero"/>
        <c:auto val="1"/>
        <c:lblAlgn val="ctr"/>
        <c:lblOffset val="100"/>
        <c:noMultiLvlLbl val="0"/>
      </c:catAx>
      <c:valAx>
        <c:axId val="1625498287"/>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6255093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BFC828-A29B-45F4-BBB2-233894A197B8}" type="datetimeFigureOut">
              <a:rPr lang="en-GB" smtClean="0"/>
              <a:t>05/09/2024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E057D2-034E-4CDE-A367-9AEC3C954158}" type="slidenum">
              <a:rPr lang="en-GB" smtClean="0"/>
              <a:t>‹#›</a:t>
            </a:fld>
            <a:endParaRPr lang="en-GB"/>
          </a:p>
        </p:txBody>
      </p:sp>
    </p:spTree>
    <p:extLst>
      <p:ext uri="{BB962C8B-B14F-4D97-AF65-F5344CB8AC3E}">
        <p14:creationId xmlns:p14="http://schemas.microsoft.com/office/powerpoint/2010/main" val="1838696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4E057D2-034E-4CDE-A367-9AEC3C954158}" type="slidenum">
              <a:rPr lang="en-GB" smtClean="0"/>
              <a:t>1</a:t>
            </a:fld>
            <a:endParaRPr lang="en-GB"/>
          </a:p>
        </p:txBody>
      </p:sp>
    </p:spTree>
    <p:extLst>
      <p:ext uri="{BB962C8B-B14F-4D97-AF65-F5344CB8AC3E}">
        <p14:creationId xmlns:p14="http://schemas.microsoft.com/office/powerpoint/2010/main" val="847216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4E057D2-034E-4CDE-A367-9AEC3C954158}" type="slidenum">
              <a:rPr lang="en-GB" smtClean="0"/>
              <a:t>2</a:t>
            </a:fld>
            <a:endParaRPr lang="en-GB"/>
          </a:p>
        </p:txBody>
      </p:sp>
    </p:spTree>
    <p:extLst>
      <p:ext uri="{BB962C8B-B14F-4D97-AF65-F5344CB8AC3E}">
        <p14:creationId xmlns:p14="http://schemas.microsoft.com/office/powerpoint/2010/main" val="507857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4E057D2-034E-4CDE-A367-9AEC3C954158}" type="slidenum">
              <a:rPr lang="en-GB" smtClean="0"/>
              <a:t>3</a:t>
            </a:fld>
            <a:endParaRPr lang="en-GB"/>
          </a:p>
        </p:txBody>
      </p:sp>
    </p:spTree>
    <p:extLst>
      <p:ext uri="{BB962C8B-B14F-4D97-AF65-F5344CB8AC3E}">
        <p14:creationId xmlns:p14="http://schemas.microsoft.com/office/powerpoint/2010/main" val="2385266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4E057D2-034E-4CDE-A367-9AEC3C954158}" type="slidenum">
              <a:rPr lang="en-GB" smtClean="0"/>
              <a:t>4</a:t>
            </a:fld>
            <a:endParaRPr lang="en-GB"/>
          </a:p>
        </p:txBody>
      </p:sp>
    </p:spTree>
    <p:extLst>
      <p:ext uri="{BB962C8B-B14F-4D97-AF65-F5344CB8AC3E}">
        <p14:creationId xmlns:p14="http://schemas.microsoft.com/office/powerpoint/2010/main" val="1675890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4E057D2-034E-4CDE-A367-9AEC3C954158}" type="slidenum">
              <a:rPr lang="en-GB" smtClean="0"/>
              <a:t>5</a:t>
            </a:fld>
            <a:endParaRPr lang="en-GB"/>
          </a:p>
        </p:txBody>
      </p:sp>
    </p:spTree>
    <p:extLst>
      <p:ext uri="{BB962C8B-B14F-4D97-AF65-F5344CB8AC3E}">
        <p14:creationId xmlns:p14="http://schemas.microsoft.com/office/powerpoint/2010/main" val="3832258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4E057D2-034E-4CDE-A367-9AEC3C954158}" type="slidenum">
              <a:rPr lang="en-GB" smtClean="0"/>
              <a:t>6</a:t>
            </a:fld>
            <a:endParaRPr lang="en-GB"/>
          </a:p>
        </p:txBody>
      </p:sp>
    </p:spTree>
    <p:extLst>
      <p:ext uri="{BB962C8B-B14F-4D97-AF65-F5344CB8AC3E}">
        <p14:creationId xmlns:p14="http://schemas.microsoft.com/office/powerpoint/2010/main" val="909857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4E057D2-034E-4CDE-A367-9AEC3C954158}" type="slidenum">
              <a:rPr lang="en-GB" smtClean="0"/>
              <a:t>7</a:t>
            </a:fld>
            <a:endParaRPr lang="en-GB"/>
          </a:p>
        </p:txBody>
      </p:sp>
    </p:spTree>
    <p:extLst>
      <p:ext uri="{BB962C8B-B14F-4D97-AF65-F5344CB8AC3E}">
        <p14:creationId xmlns:p14="http://schemas.microsoft.com/office/powerpoint/2010/main" val="7062410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4E057D2-034E-4CDE-A367-9AEC3C954158}" type="slidenum">
              <a:rPr lang="en-GB" smtClean="0"/>
              <a:t>10</a:t>
            </a:fld>
            <a:endParaRPr lang="en-GB"/>
          </a:p>
        </p:txBody>
      </p:sp>
    </p:spTree>
    <p:extLst>
      <p:ext uri="{BB962C8B-B14F-4D97-AF65-F5344CB8AC3E}">
        <p14:creationId xmlns:p14="http://schemas.microsoft.com/office/powerpoint/2010/main" val="33206694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E057D2-034E-4CDE-A367-9AEC3C954158}" type="slidenum">
              <a:rPr lang="en-GB" smtClean="0"/>
              <a:t>11</a:t>
            </a:fld>
            <a:endParaRPr lang="en-GB"/>
          </a:p>
        </p:txBody>
      </p:sp>
    </p:spTree>
    <p:extLst>
      <p:ext uri="{BB962C8B-B14F-4D97-AF65-F5344CB8AC3E}">
        <p14:creationId xmlns:p14="http://schemas.microsoft.com/office/powerpoint/2010/main" val="92390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hyperlink" Target="https://opfs.org.uk/policy-and-campaigns/policy-research/transforming-child-maintenance/related-publications/"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hyperlink" Target="mailto:media@opfs.org.uk?subject=Transforming%20Child%20Maintenance%20project" TargetMode="Externa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hyperlink" Target="https://opfs.org.uk/policy-and-campaigns/policy-research/transforming-child-maintenance/" TargetMode="External"/><Relationship Id="rId5" Type="http://schemas.openxmlformats.org/officeDocument/2006/relationships/image" Target="../media/image18.jpe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chart" Target="../charts/chart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400050" y="-12534900"/>
            <a:ext cx="19088099" cy="203454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2"/>
          </a:solidFill>
        </p:spPr>
        <p:txBody>
          <a:bodyPr/>
          <a:lstStyle/>
          <a:p>
            <a:endParaRPr lang="en-GB"/>
          </a:p>
        </p:txBody>
      </p:sp>
      <p:sp>
        <p:nvSpPr>
          <p:cNvPr id="4" name="TextBox 4"/>
          <p:cNvSpPr txBox="1"/>
          <p:nvPr/>
        </p:nvSpPr>
        <p:spPr>
          <a:xfrm>
            <a:off x="1389459" y="-11581209"/>
            <a:ext cx="15509080" cy="17484328"/>
          </a:xfrm>
          <a:prstGeom prst="rect">
            <a:avLst/>
          </a:prstGeom>
        </p:spPr>
        <p:txBody>
          <a:bodyPr lIns="39783" tIns="39783" rIns="39783" bIns="39783" rtlCol="0" anchor="ctr"/>
          <a:lstStyle/>
          <a:p>
            <a:pPr algn="ctr">
              <a:lnSpc>
                <a:spcPts val="2083"/>
              </a:lnSpc>
            </a:pPr>
            <a:endParaRPr/>
          </a:p>
        </p:txBody>
      </p:sp>
      <p:sp>
        <p:nvSpPr>
          <p:cNvPr id="5" name="Freeform 5"/>
          <p:cNvSpPr/>
          <p:nvPr/>
        </p:nvSpPr>
        <p:spPr>
          <a:xfrm>
            <a:off x="7239000" y="8262741"/>
            <a:ext cx="3352800" cy="907473"/>
          </a:xfrm>
          <a:custGeom>
            <a:avLst/>
            <a:gdLst/>
            <a:ahLst/>
            <a:cxnLst/>
            <a:rect l="l" t="t" r="r" b="b"/>
            <a:pathLst>
              <a:path w="4005453" h="1084121">
                <a:moveTo>
                  <a:pt x="0" y="0"/>
                </a:moveTo>
                <a:lnTo>
                  <a:pt x="4005452" y="0"/>
                </a:lnTo>
                <a:lnTo>
                  <a:pt x="4005452" y="1084120"/>
                </a:lnTo>
                <a:lnTo>
                  <a:pt x="0" y="1084120"/>
                </a:lnTo>
                <a:lnTo>
                  <a:pt x="0" y="0"/>
                </a:lnTo>
                <a:close/>
              </a:path>
            </a:pathLst>
          </a:custGeom>
          <a:blipFill>
            <a:blip r:embed="rId3">
              <a:extLst>
                <a:ext uri="{28A0092B-C50C-407E-A947-70E740481C1C}">
                  <a14:useLocalDpi xmlns:a14="http://schemas.microsoft.com/office/drawing/2010/main" val="0"/>
                </a:ext>
              </a:extLst>
            </a:blip>
            <a:stretch>
              <a:fillRect/>
            </a:stretch>
          </a:blipFill>
        </p:spPr>
        <p:txBody>
          <a:bodyPr/>
          <a:lstStyle/>
          <a:p>
            <a:endParaRPr lang="en-GB"/>
          </a:p>
        </p:txBody>
      </p:sp>
      <p:sp>
        <p:nvSpPr>
          <p:cNvPr id="7" name="TextBox 7"/>
          <p:cNvSpPr txBox="1"/>
          <p:nvPr/>
        </p:nvSpPr>
        <p:spPr>
          <a:xfrm>
            <a:off x="3057149" y="1315319"/>
            <a:ext cx="12173701" cy="5065489"/>
          </a:xfrm>
          <a:prstGeom prst="rect">
            <a:avLst/>
          </a:prstGeom>
        </p:spPr>
        <p:txBody>
          <a:bodyPr lIns="0" tIns="0" rIns="0" bIns="0" rtlCol="0" anchor="t">
            <a:spAutoFit/>
          </a:bodyPr>
          <a:lstStyle/>
          <a:p>
            <a:pPr algn="ctr">
              <a:lnSpc>
                <a:spcPts val="7883"/>
              </a:lnSpc>
              <a:spcBef>
                <a:spcPct val="0"/>
              </a:spcBef>
            </a:pPr>
            <a:r>
              <a:rPr lang="en-US" sz="7299" b="1">
                <a:solidFill>
                  <a:schemeClr val="tx1">
                    <a:lumMod val="75000"/>
                    <a:lumOff val="25000"/>
                  </a:schemeClr>
                </a:solidFill>
                <a:latin typeface="Roboto 2"/>
              </a:rPr>
              <a:t>Public opinion of the UK’s child </a:t>
            </a:r>
            <a:r>
              <a:rPr lang="en-US" sz="7299" b="1">
                <a:solidFill>
                  <a:schemeClr val="tx1">
                    <a:lumMod val="75000"/>
                    <a:lumOff val="25000"/>
                  </a:schemeClr>
                </a:solidFill>
                <a:latin typeface="Roboto" panose="02000000000000000000" pitchFamily="2" charset="0"/>
                <a:ea typeface="Roboto" panose="02000000000000000000" pitchFamily="2" charset="0"/>
              </a:rPr>
              <a:t>maintenance</a:t>
            </a:r>
            <a:r>
              <a:rPr lang="en-US" sz="7299" b="1">
                <a:solidFill>
                  <a:schemeClr val="tx1">
                    <a:lumMod val="75000"/>
                    <a:lumOff val="25000"/>
                  </a:schemeClr>
                </a:solidFill>
                <a:latin typeface="Roboto 2"/>
              </a:rPr>
              <a:t> system</a:t>
            </a:r>
          </a:p>
          <a:p>
            <a:pPr algn="ctr">
              <a:lnSpc>
                <a:spcPts val="7883"/>
              </a:lnSpc>
              <a:spcBef>
                <a:spcPct val="0"/>
              </a:spcBef>
            </a:pPr>
            <a:endParaRPr lang="en-US" sz="7299">
              <a:solidFill>
                <a:schemeClr val="tx1">
                  <a:lumMod val="75000"/>
                  <a:lumOff val="25000"/>
                </a:schemeClr>
              </a:solidFill>
              <a:latin typeface="Roboto 2"/>
            </a:endParaRPr>
          </a:p>
          <a:p>
            <a:pPr algn="ctr">
              <a:lnSpc>
                <a:spcPts val="7883"/>
              </a:lnSpc>
              <a:spcBef>
                <a:spcPct val="0"/>
              </a:spcBef>
            </a:pPr>
            <a:r>
              <a:rPr lang="en-US" sz="4400">
                <a:solidFill>
                  <a:schemeClr val="tx1">
                    <a:lumMod val="75000"/>
                    <a:lumOff val="25000"/>
                  </a:schemeClr>
                </a:solidFill>
                <a:latin typeface="Roboto 2"/>
              </a:rPr>
              <a:t>Dave Hawkey and Casey Smith </a:t>
            </a:r>
          </a:p>
          <a:p>
            <a:pPr algn="ctr">
              <a:lnSpc>
                <a:spcPts val="7883"/>
              </a:lnSpc>
              <a:spcBef>
                <a:spcPct val="0"/>
              </a:spcBef>
            </a:pPr>
            <a:r>
              <a:rPr lang="en-US" sz="4400">
                <a:solidFill>
                  <a:schemeClr val="tx1">
                    <a:lumMod val="75000"/>
                    <a:lumOff val="25000"/>
                  </a:schemeClr>
                </a:solidFill>
                <a:latin typeface="Roboto 2"/>
              </a:rPr>
              <a:t>IPPR Scotland</a:t>
            </a:r>
          </a:p>
        </p:txBody>
      </p:sp>
      <p:sp>
        <p:nvSpPr>
          <p:cNvPr id="8" name="Rectangle 1">
            <a:extLst>
              <a:ext uri="{FF2B5EF4-FFF2-40B4-BE49-F238E27FC236}">
                <a16:creationId xmlns:a16="http://schemas.microsoft.com/office/drawing/2014/main" id="{2CE773FF-969D-8C6B-8438-1238FF358440}"/>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9" name="Picture 8" descr="A close-up of a sign&#10;&#10;Description automatically generated">
            <a:extLst>
              <a:ext uri="{FF2B5EF4-FFF2-40B4-BE49-F238E27FC236}">
                <a16:creationId xmlns:a16="http://schemas.microsoft.com/office/drawing/2014/main" id="{3A3E73F5-33AC-22E8-D4AC-2509C826DB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600" y="8311357"/>
            <a:ext cx="3343517" cy="834542"/>
          </a:xfrm>
          <a:prstGeom prst="rect">
            <a:avLst/>
          </a:prstGeom>
        </p:spPr>
      </p:pic>
      <p:pic>
        <p:nvPicPr>
          <p:cNvPr id="11" name="Picture 10" descr="Blue letters on a black background&#10;&#10;Description automatically generated">
            <a:extLst>
              <a:ext uri="{FF2B5EF4-FFF2-40B4-BE49-F238E27FC236}">
                <a16:creationId xmlns:a16="http://schemas.microsoft.com/office/drawing/2014/main" id="{6EA19178-0353-6F52-12BC-75D045CCE2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05400" y="8039100"/>
            <a:ext cx="1295400" cy="1354757"/>
          </a:xfrm>
          <a:prstGeom prst="rect">
            <a:avLst/>
          </a:prstGeom>
        </p:spPr>
      </p:pic>
      <p:pic>
        <p:nvPicPr>
          <p:cNvPr id="13" name="Graphic 12">
            <a:extLst>
              <a:ext uri="{FF2B5EF4-FFF2-40B4-BE49-F238E27FC236}">
                <a16:creationId xmlns:a16="http://schemas.microsoft.com/office/drawing/2014/main" id="{79E6C9FF-B5A8-2702-0F19-67FE49AA979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944600" y="8216900"/>
            <a:ext cx="3352800" cy="1117600"/>
          </a:xfrm>
          <a:prstGeom prst="rect">
            <a:avLst/>
          </a:prstGeom>
        </p:spPr>
      </p:pic>
      <p:sp>
        <p:nvSpPr>
          <p:cNvPr id="14" name="TextBox 13">
            <a:extLst>
              <a:ext uri="{FF2B5EF4-FFF2-40B4-BE49-F238E27FC236}">
                <a16:creationId xmlns:a16="http://schemas.microsoft.com/office/drawing/2014/main" id="{8326CC32-6344-E668-C07D-EB40D1591260}"/>
              </a:ext>
            </a:extLst>
          </p:cNvPr>
          <p:cNvSpPr txBox="1"/>
          <p:nvPr/>
        </p:nvSpPr>
        <p:spPr>
          <a:xfrm>
            <a:off x="13944600" y="7680012"/>
            <a:ext cx="1258678" cy="369332"/>
          </a:xfrm>
          <a:prstGeom prst="rect">
            <a:avLst/>
          </a:prstGeom>
          <a:noFill/>
        </p:spPr>
        <p:txBody>
          <a:bodyPr wrap="none" rtlCol="0">
            <a:spAutoFit/>
          </a:bodyPr>
          <a:lstStyle/>
          <a:p>
            <a:r>
              <a:rPr lang="en-GB" b="1">
                <a:latin typeface="Roboto" panose="02000000000000000000" pitchFamily="2" charset="0"/>
                <a:ea typeface="Roboto" panose="02000000000000000000" pitchFamily="2" charset="0"/>
              </a:rPr>
              <a:t>Funded by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3667514" y="-1399996"/>
            <a:ext cx="13806740" cy="1380674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2E4F5"/>
          </a:solidFill>
        </p:spPr>
        <p:txBody>
          <a:bodyPr/>
          <a:lstStyle/>
          <a:p>
            <a:endParaRPr lang="en-GB"/>
          </a:p>
        </p:txBody>
      </p:sp>
      <p:sp>
        <p:nvSpPr>
          <p:cNvPr id="5" name="TextBox 5"/>
          <p:cNvSpPr txBox="1"/>
          <p:nvPr/>
        </p:nvSpPr>
        <p:spPr>
          <a:xfrm>
            <a:off x="1057064" y="750548"/>
            <a:ext cx="7477336" cy="2616101"/>
          </a:xfrm>
          <a:prstGeom prst="rect">
            <a:avLst/>
          </a:prstGeom>
        </p:spPr>
        <p:txBody>
          <a:bodyPr wrap="square" lIns="0" tIns="0" rIns="0" bIns="0" rtlCol="0" anchor="t">
            <a:spAutoFit/>
          </a:bodyPr>
          <a:lstStyle/>
          <a:p>
            <a:pPr algn="l">
              <a:lnSpc>
                <a:spcPts val="6804"/>
              </a:lnSpc>
            </a:pPr>
            <a:r>
              <a:rPr lang="en-GB" sz="6000">
                <a:solidFill>
                  <a:srgbClr val="3A8783"/>
                </a:solidFill>
                <a:latin typeface="Roboto 3"/>
              </a:rPr>
              <a:t>There is support for </a:t>
            </a:r>
          </a:p>
          <a:p>
            <a:pPr algn="l">
              <a:lnSpc>
                <a:spcPts val="6804"/>
              </a:lnSpc>
            </a:pPr>
            <a:r>
              <a:rPr lang="en-GB" sz="6000">
                <a:solidFill>
                  <a:srgbClr val="3A8783"/>
                </a:solidFill>
                <a:latin typeface="Roboto 3"/>
              </a:rPr>
              <a:t>a more radical model of CMS</a:t>
            </a:r>
            <a:endParaRPr lang="en-US" sz="6000">
              <a:solidFill>
                <a:srgbClr val="3A8783"/>
              </a:solidFill>
              <a:latin typeface="Roboto 3"/>
            </a:endParaRPr>
          </a:p>
        </p:txBody>
      </p:sp>
      <p:sp>
        <p:nvSpPr>
          <p:cNvPr id="9" name="TextBox 8">
            <a:extLst>
              <a:ext uri="{FF2B5EF4-FFF2-40B4-BE49-F238E27FC236}">
                <a16:creationId xmlns:a16="http://schemas.microsoft.com/office/drawing/2014/main" id="{CB6391CC-72CA-B9AA-3990-C88B057B832A}"/>
              </a:ext>
            </a:extLst>
          </p:cNvPr>
          <p:cNvSpPr txBox="1"/>
          <p:nvPr/>
        </p:nvSpPr>
        <p:spPr>
          <a:xfrm>
            <a:off x="10591800" y="5631860"/>
            <a:ext cx="10972800" cy="769441"/>
          </a:xfrm>
          <a:prstGeom prst="rect">
            <a:avLst/>
          </a:prstGeom>
          <a:noFill/>
        </p:spPr>
        <p:txBody>
          <a:bodyPr wrap="square">
            <a:spAutoFit/>
          </a:bodyPr>
          <a:lstStyle/>
          <a:p>
            <a:r>
              <a:rPr lang="en-GB" sz="4400" b="1">
                <a:solidFill>
                  <a:schemeClr val="bg1"/>
                </a:solidFill>
              </a:rPr>
              <a:t>(placeholder graphic content)</a:t>
            </a:r>
          </a:p>
        </p:txBody>
      </p:sp>
      <p:sp>
        <p:nvSpPr>
          <p:cNvPr id="12" name="TextBox 11">
            <a:extLst>
              <a:ext uri="{FF2B5EF4-FFF2-40B4-BE49-F238E27FC236}">
                <a16:creationId xmlns:a16="http://schemas.microsoft.com/office/drawing/2014/main" id="{041FC285-63AF-B02D-C4AB-98EA0343477B}"/>
              </a:ext>
            </a:extLst>
          </p:cNvPr>
          <p:cNvSpPr txBox="1"/>
          <p:nvPr/>
        </p:nvSpPr>
        <p:spPr>
          <a:xfrm>
            <a:off x="518506" y="3695700"/>
            <a:ext cx="8778912" cy="5262979"/>
          </a:xfrm>
          <a:prstGeom prst="rect">
            <a:avLst/>
          </a:prstGeom>
          <a:noFill/>
        </p:spPr>
        <p:txBody>
          <a:bodyPr wrap="square">
            <a:spAutoFit/>
          </a:bodyPr>
          <a:lstStyle/>
          <a:p>
            <a:pPr marL="457200" indent="-457200">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Majorities think the government should have high involvement in activities that go beyond the current CMS model</a:t>
            </a:r>
            <a:b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endPar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marL="457200" indent="-457200">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Specifically, there is majority support for government to underwrite children’s financial security either when:</a:t>
            </a:r>
          </a:p>
          <a:p>
            <a:pPr marL="914400" lvl="1" indent="-457200">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The paying parent fails to pay (in which case, the state should pay and try to recover money from the paying parent)</a:t>
            </a:r>
          </a:p>
          <a:p>
            <a:pPr marL="914400" lvl="1" indent="-457200">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The paying parent does not have enough money to cover a minimum level, in which case the state should pay</a:t>
            </a:r>
          </a:p>
          <a:p>
            <a:pPr marL="457200" indent="-457200">
              <a:buFont typeface="Arial" panose="020B0604020202020204" pitchFamily="34" charset="0"/>
              <a:buChar char="•"/>
            </a:pPr>
            <a:endParaRPr lang="en-GB" sz="2400">
              <a:latin typeface="Roboto" panose="02000000000000000000" pitchFamily="2" charset="0"/>
              <a:ea typeface="Roboto" panose="02000000000000000000" pitchFamily="2" charset="0"/>
              <a:cs typeface="Roboto" panose="02000000000000000000" pitchFamily="2" charset="0"/>
            </a:endParaRPr>
          </a:p>
        </p:txBody>
      </p:sp>
      <p:sp>
        <p:nvSpPr>
          <p:cNvPr id="10" name="TextBox 9">
            <a:extLst>
              <a:ext uri="{FF2B5EF4-FFF2-40B4-BE49-F238E27FC236}">
                <a16:creationId xmlns:a16="http://schemas.microsoft.com/office/drawing/2014/main" id="{DEAF0235-077C-4934-23D7-58B94E08F016}"/>
              </a:ext>
            </a:extLst>
          </p:cNvPr>
          <p:cNvSpPr txBox="1"/>
          <p:nvPr/>
        </p:nvSpPr>
        <p:spPr>
          <a:xfrm>
            <a:off x="11351088" y="8524200"/>
            <a:ext cx="5957562" cy="369332"/>
          </a:xfrm>
          <a:prstGeom prst="rect">
            <a:avLst/>
          </a:prstGeom>
          <a:noFill/>
        </p:spPr>
        <p:txBody>
          <a:bodyPr wrap="square" rtlCol="0">
            <a:spAutoFit/>
          </a:bodyPr>
          <a:lstStyle/>
          <a:p>
            <a:r>
              <a:rPr lang="en-GB"/>
              <a:t>Sample: 1,069 parents in Scotland</a:t>
            </a:r>
          </a:p>
        </p:txBody>
      </p:sp>
      <p:graphicFrame>
        <p:nvGraphicFramePr>
          <p:cNvPr id="6" name="Chart 5">
            <a:extLst>
              <a:ext uri="{FF2B5EF4-FFF2-40B4-BE49-F238E27FC236}">
                <a16:creationId xmlns:a16="http://schemas.microsoft.com/office/drawing/2014/main" id="{CB0FB545-A216-6363-C134-3EAA931BA2CF}"/>
              </a:ext>
            </a:extLst>
          </p:cNvPr>
          <p:cNvGraphicFramePr>
            <a:graphicFrameLocks/>
          </p:cNvGraphicFramePr>
          <p:nvPr>
            <p:extLst>
              <p:ext uri="{D42A27DB-BD31-4B8C-83A1-F6EECF244321}">
                <p14:modId xmlns:p14="http://schemas.microsoft.com/office/powerpoint/2010/main" val="3458150623"/>
              </p:ext>
            </p:extLst>
          </p:nvPr>
        </p:nvGraphicFramePr>
        <p:xfrm>
          <a:off x="10139226" y="2095500"/>
          <a:ext cx="8148774" cy="6090399"/>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descr="A logo for a child maintenance company&#10;&#10;Description automatically generated">
            <a:extLst>
              <a:ext uri="{FF2B5EF4-FFF2-40B4-BE49-F238E27FC236}">
                <a16:creationId xmlns:a16="http://schemas.microsoft.com/office/drawing/2014/main" id="{88D31585-F6BF-D75B-8442-AC466C5B42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21000" y="8336778"/>
            <a:ext cx="2212796" cy="1281720"/>
          </a:xfrm>
          <a:prstGeom prst="rect">
            <a:avLst/>
          </a:prstGeom>
        </p:spPr>
      </p:pic>
    </p:spTree>
    <p:extLst>
      <p:ext uri="{BB962C8B-B14F-4D97-AF65-F5344CB8AC3E}">
        <p14:creationId xmlns:p14="http://schemas.microsoft.com/office/powerpoint/2010/main" val="3577877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2E4F5"/>
        </a:solidFill>
        <a:effectLst/>
      </p:bgPr>
    </p:bg>
    <p:spTree>
      <p:nvGrpSpPr>
        <p:cNvPr id="1" name=""/>
        <p:cNvGrpSpPr/>
        <p:nvPr/>
      </p:nvGrpSpPr>
      <p:grpSpPr>
        <a:xfrm>
          <a:off x="0" y="0"/>
          <a:ext cx="0" cy="0"/>
          <a:chOff x="0" y="0"/>
          <a:chExt cx="0" cy="0"/>
        </a:xfrm>
      </p:grpSpPr>
      <p:sp>
        <p:nvSpPr>
          <p:cNvPr id="5" name="TextBox 5"/>
          <p:cNvSpPr txBox="1"/>
          <p:nvPr/>
        </p:nvSpPr>
        <p:spPr>
          <a:xfrm>
            <a:off x="685800" y="1104900"/>
            <a:ext cx="16306800" cy="872034"/>
          </a:xfrm>
          <a:prstGeom prst="rect">
            <a:avLst/>
          </a:prstGeom>
        </p:spPr>
        <p:txBody>
          <a:bodyPr wrap="square" lIns="0" tIns="0" rIns="0" bIns="0" rtlCol="0" anchor="t">
            <a:spAutoFit/>
          </a:bodyPr>
          <a:lstStyle/>
          <a:p>
            <a:pPr algn="l">
              <a:lnSpc>
                <a:spcPts val="6804"/>
              </a:lnSpc>
            </a:pPr>
            <a:r>
              <a:rPr lang="en-GB" sz="6000" b="1" i="0" dirty="0">
                <a:solidFill>
                  <a:srgbClr val="3A8783"/>
                </a:solidFill>
                <a:effectLst/>
                <a:latin typeface="WordVisi_MSFontService"/>
              </a:rPr>
              <a:t>Related Transforming Child Maintenance </a:t>
            </a:r>
            <a:r>
              <a:rPr lang="en-GB" sz="6000" b="1" i="0" dirty="0">
                <a:solidFill>
                  <a:srgbClr val="3A8783"/>
                </a:solidFill>
                <a:effectLst/>
                <a:latin typeface="Roboto 3" panose="020B0604020202020204" charset="0"/>
                <a:ea typeface="Roboto 3" panose="020B0604020202020204" charset="0"/>
              </a:rPr>
              <a:t>reports</a:t>
            </a:r>
            <a:r>
              <a:rPr lang="en-GB" sz="6000" b="1" i="0" dirty="0">
                <a:solidFill>
                  <a:srgbClr val="3A8783"/>
                </a:solidFill>
                <a:effectLst/>
                <a:latin typeface="WordVisi_MSFontService"/>
              </a:rPr>
              <a:t> </a:t>
            </a:r>
            <a:endParaRPr lang="en-US" sz="6000" b="1" dirty="0">
              <a:solidFill>
                <a:srgbClr val="3A8783"/>
              </a:solidFill>
              <a:latin typeface="Roboto 3"/>
            </a:endParaRPr>
          </a:p>
        </p:txBody>
      </p:sp>
      <p:sp>
        <p:nvSpPr>
          <p:cNvPr id="16" name="TextBox 15">
            <a:extLst>
              <a:ext uri="{FF2B5EF4-FFF2-40B4-BE49-F238E27FC236}">
                <a16:creationId xmlns:a16="http://schemas.microsoft.com/office/drawing/2014/main" id="{4A137506-ABF9-A069-920D-EF35CCF18162}"/>
              </a:ext>
            </a:extLst>
          </p:cNvPr>
          <p:cNvSpPr txBox="1"/>
          <p:nvPr/>
        </p:nvSpPr>
        <p:spPr>
          <a:xfrm>
            <a:off x="685800" y="2885313"/>
            <a:ext cx="12617354" cy="6740307"/>
          </a:xfrm>
          <a:prstGeom prst="rect">
            <a:avLst/>
          </a:prstGeom>
          <a:noFill/>
        </p:spPr>
        <p:txBody>
          <a:bodyPr wrap="square" lIns="91440" tIns="45720" rIns="91440" bIns="45720" anchor="t">
            <a:spAutoFit/>
          </a:bodyPr>
          <a:lstStyle/>
          <a:p>
            <a:pPr eaLnBrk="0" fontAlgn="base" hangingPunct="0">
              <a:spcBef>
                <a:spcPct val="0"/>
              </a:spcBef>
              <a:spcAft>
                <a:spcPct val="0"/>
              </a:spcAft>
            </a:pPr>
            <a:r>
              <a:rPr kumimoji="0" lang="en-GB" altLang="en-US" sz="1600" b="1" i="0" u="sng" strike="noStrike" cap="none" normalizeH="0" baseline="0" dirty="0">
                <a:ln>
                  <a:noFill/>
                </a:ln>
                <a:solidFill>
                  <a:schemeClr val="accent1"/>
                </a:solidFill>
                <a:effectLst/>
                <a:latin typeface="Roboto" panose="02000000000000000000" pitchFamily="2" charset="0"/>
                <a:ea typeface="Roboto" panose="02000000000000000000" pitchFamily="2" charset="0"/>
                <a:cs typeface="Segoe UI"/>
                <a:hlinkClick r:id="rId3">
                  <a:extLst>
                    <a:ext uri="{A12FA001-AC4F-418D-AE19-62706E023703}">
                      <ahyp:hlinkClr xmlns:ahyp="http://schemas.microsoft.com/office/drawing/2018/hyperlinkcolor" val="tx"/>
                    </a:ext>
                  </a:extLst>
                </a:hlinkClick>
              </a:rPr>
              <a:t>Child Maintenance and its impact on child poverty and financial security for single parent families, Casey Smith and David Hawkey, IPPR Scotland.</a:t>
            </a:r>
            <a:r>
              <a:rPr kumimoji="0" lang="en-GB" altLang="en-US" sz="1600" b="0" i="0" u="none" strike="noStrike" cap="none" normalizeH="0" baseline="0" dirty="0">
                <a:ln>
                  <a:noFill/>
                </a:ln>
                <a:solidFill>
                  <a:schemeClr val="accent1"/>
                </a:solidFill>
                <a:effectLst/>
                <a:latin typeface="Roboto" panose="02000000000000000000" pitchFamily="2" charset="0"/>
                <a:ea typeface="Roboto" panose="02000000000000000000" pitchFamily="2" charset="0"/>
              </a:rPr>
              <a:t> </a:t>
            </a:r>
            <a:br>
              <a:rPr lang="en-GB" altLang="en-US" sz="1600" b="0" i="0" u="none" strike="noStrike" cap="none" normalizeH="0" baseline="0" dirty="0">
                <a:ln>
                  <a:noFill/>
                </a:ln>
                <a:effectLst/>
                <a:latin typeface="Roboto" panose="02000000000000000000" pitchFamily="2" charset="0"/>
                <a:ea typeface="Roboto" panose="02000000000000000000" pitchFamily="2" charset="0"/>
              </a:rPr>
            </a:br>
            <a:r>
              <a:rPr lang="en-GB" sz="1600" dirty="0">
                <a:solidFill>
                  <a:schemeClr val="tx1">
                    <a:lumMod val="76000"/>
                    <a:lumOff val="24000"/>
                  </a:schemeClr>
                </a:solidFill>
                <a:latin typeface="Roboto" panose="02000000000000000000" pitchFamily="2" charset="0"/>
                <a:ea typeface="Roboto" panose="02000000000000000000" pitchFamily="2" charset="0"/>
                <a:cs typeface="Calibri"/>
              </a:rPr>
              <a:t>Child Maintenance and its impact on child poverty and financial security for single parent families, Casey Smith and David Hawkey, IPPR Scotland. </a:t>
            </a:r>
            <a:r>
              <a:rPr kumimoji="0" lang="en-GB" sz="1600" i="0" strike="noStrike" cap="none" normalizeH="0" baseline="0" dirty="0">
                <a:ln>
                  <a:noFill/>
                </a:ln>
                <a:solidFill>
                  <a:schemeClr val="tx1">
                    <a:lumMod val="76000"/>
                    <a:lumOff val="24000"/>
                  </a:schemeClr>
                </a:solidFill>
                <a:effectLst/>
                <a:latin typeface="Roboto" panose="02000000000000000000" pitchFamily="2" charset="0"/>
                <a:ea typeface="Roboto" panose="02000000000000000000" pitchFamily="2" charset="0"/>
                <a:cs typeface="Calibri"/>
              </a:rPr>
              <a:t>This report presents findings from the first of the two-stage ‘Transforming Child Maintenance’ project, based on quantitative and qualitative research including focus groups, public polling, expert consultations, and statistical analysis. </a:t>
            </a:r>
            <a:r>
              <a:rPr lang="en-GB" sz="1600" dirty="0">
                <a:solidFill>
                  <a:schemeClr val="tx1">
                    <a:lumMod val="76000"/>
                    <a:lumOff val="24000"/>
                  </a:schemeClr>
                </a:solidFill>
                <a:latin typeface="Roboto" panose="02000000000000000000" pitchFamily="2" charset="0"/>
                <a:ea typeface="Roboto" panose="02000000000000000000" pitchFamily="2" charset="0"/>
                <a:cs typeface="Calibri"/>
              </a:rPr>
              <a:t>This stage of research involved identifying the main issues with the current child maintenance system, as set out in this briefing paper, to inform readers and stakeholders of where reform is most urgent. The briefing paper serves to inform the next stage of the research which aims to develop ambitious policy recommendations for reform of the child maintenance system.  </a:t>
            </a:r>
            <a:r>
              <a:rPr kumimoji="0" lang="en-GB" sz="1600" i="0" strike="noStrike" cap="none" normalizeH="0" baseline="0" dirty="0">
                <a:ln>
                  <a:noFill/>
                </a:ln>
                <a:solidFill>
                  <a:schemeClr val="tx1">
                    <a:lumMod val="76000"/>
                    <a:lumOff val="24000"/>
                  </a:schemeClr>
                </a:solidFill>
                <a:effectLst/>
                <a:latin typeface="Roboto" panose="02000000000000000000" pitchFamily="2" charset="0"/>
                <a:ea typeface="Roboto" panose="02000000000000000000" pitchFamily="2" charset="0"/>
              </a:rPr>
              <a:t>  </a:t>
            </a:r>
            <a:endParaRPr lang="en-GB" sz="1600" i="0" strike="noStrike" cap="none" normalizeH="0" baseline="0" dirty="0">
              <a:ln>
                <a:noFill/>
              </a:ln>
              <a:solidFill>
                <a:schemeClr val="tx1">
                  <a:lumMod val="76000"/>
                  <a:lumOff val="24000"/>
                </a:schemeClr>
              </a:solidFill>
              <a:effectLst/>
              <a:latin typeface="Roboto" panose="02000000000000000000" pitchFamily="2" charset="0"/>
              <a:ea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US" sz="1600" b="0" i="0" u="none" strike="noStrike" cap="none" normalizeH="0" baseline="0" dirty="0">
              <a:ln>
                <a:noFill/>
              </a:ln>
              <a:effectLst/>
              <a:latin typeface="Roboto" panose="02000000000000000000" pitchFamily="2" charset="0"/>
              <a:ea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1600" b="1" u="sng" dirty="0">
                <a:solidFill>
                  <a:schemeClr val="accent1"/>
                </a:solidFill>
                <a:latin typeface="Roboto" panose="02000000000000000000" pitchFamily="2" charset="0"/>
                <a:ea typeface="Roboto" panose="02000000000000000000" pitchFamily="2" charset="0"/>
                <a:cs typeface="Segoe UI"/>
                <a:hlinkClick r:id="rId3">
                  <a:extLst>
                    <a:ext uri="{A12FA001-AC4F-418D-AE19-62706E023703}">
                      <ahyp:hlinkClr xmlns:ahyp="http://schemas.microsoft.com/office/drawing/2018/hyperlinkcolor" val="tx"/>
                    </a:ext>
                  </a:extLst>
                </a:hlinkClick>
              </a:rPr>
              <a:t>Identifying ‘the problem’: Analysis of findings from Paying and Receiving Parent focus groups, Casey Smith, IPPR Scotland and Caitlin Logan Carter, One Parent Families Scotland.</a:t>
            </a:r>
            <a:endParaRPr lang="en-US" altLang="en-US" sz="1600" b="0" i="0" u="none" strike="noStrike" cap="none" normalizeH="0" baseline="0" dirty="0">
              <a:ln>
                <a:noFill/>
              </a:ln>
              <a:solidFill>
                <a:schemeClr val="accent1"/>
              </a:solidFill>
              <a:effectLst/>
              <a:latin typeface="Roboto" panose="02000000000000000000" pitchFamily="2" charset="0"/>
              <a:ea typeface="Roboto" panose="02000000000000000000" pitchFamily="2" charset="0"/>
              <a:cs typeface="Segoe UI"/>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chemeClr val="tx1">
                    <a:lumMod val="76000"/>
                    <a:lumOff val="24000"/>
                  </a:schemeClr>
                </a:solidFill>
                <a:effectLst/>
                <a:latin typeface="Roboto" panose="02000000000000000000" pitchFamily="2" charset="0"/>
                <a:ea typeface="Roboto" panose="02000000000000000000" pitchFamily="2" charset="0"/>
                <a:cs typeface="Segoe UI"/>
              </a:rPr>
              <a:t>This analysis brings together the findings from focus groups with Paying and Receiving Parents, hosted by One Parent Families Scotland and IPPR Scotland, focused on identifying the various issues parents cite while reflecting on their experience with the child maintenance system. </a:t>
            </a:r>
            <a:endParaRPr lang="en-GB" altLang="en-US" sz="1600" b="0" i="0" u="none" strike="noStrike" cap="none" normalizeH="0" baseline="0" dirty="0">
              <a:ln>
                <a:noFill/>
              </a:ln>
              <a:solidFill>
                <a:schemeClr val="tx1">
                  <a:lumMod val="76000"/>
                  <a:lumOff val="24000"/>
                </a:schemeClr>
              </a:solidFill>
              <a:effectLst/>
              <a:latin typeface="Roboto" panose="02000000000000000000" pitchFamily="2" charset="0"/>
              <a:ea typeface="Roboto" panose="02000000000000000000" pitchFamily="2" charset="0"/>
              <a:cs typeface="Segoe UI"/>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US" sz="1600" dirty="0">
              <a:solidFill>
                <a:srgbClr val="000000"/>
              </a:solidFill>
              <a:latin typeface="Roboto" panose="02000000000000000000" pitchFamily="2" charset="0"/>
              <a:ea typeface="Roboto" panose="02000000000000000000" pitchFamily="2" charset="0"/>
              <a:cs typeface="Segoe UI" panose="020B0502040204020203" pitchFamily="34" charset="0"/>
            </a:endParaRPr>
          </a:p>
          <a:p>
            <a:r>
              <a:rPr lang="en-GB" sz="1600" b="1" u="sng" dirty="0">
                <a:solidFill>
                  <a:schemeClr val="accent1"/>
                </a:solidFill>
                <a:latin typeface="Roboto" panose="02000000000000000000" pitchFamily="2" charset="0"/>
                <a:ea typeface="Roboto" panose="02000000000000000000" pitchFamily="2" charset="0"/>
                <a:hlinkClick r:id="rId3">
                  <a:extLst>
                    <a:ext uri="{A12FA001-AC4F-418D-AE19-62706E023703}">
                      <ahyp:hlinkClr xmlns:ahyp="http://schemas.microsoft.com/office/drawing/2018/hyperlinkcolor" val="tx"/>
                    </a:ext>
                  </a:extLst>
                </a:hlinkClick>
              </a:rPr>
              <a:t>The role of the existing child maintenance system in children’s financial security, Dave Hawkey, IPPR Scotland.</a:t>
            </a:r>
            <a:endParaRPr lang="en-GB" sz="1600" dirty="0">
              <a:solidFill>
                <a:schemeClr val="accent1"/>
              </a:solidFill>
              <a:latin typeface="Roboto" panose="02000000000000000000" pitchFamily="2" charset="0"/>
              <a:ea typeface="Roboto" panose="02000000000000000000" pitchFamily="2" charset="0"/>
            </a:endParaRPr>
          </a:p>
          <a:p>
            <a:r>
              <a:rPr lang="en-GB" sz="1600" dirty="0">
                <a:solidFill>
                  <a:schemeClr val="tx1">
                    <a:lumMod val="76000"/>
                    <a:lumOff val="24000"/>
                  </a:schemeClr>
                </a:solidFill>
                <a:latin typeface="Roboto" panose="02000000000000000000" pitchFamily="2" charset="0"/>
                <a:ea typeface="Roboto" panose="02000000000000000000" pitchFamily="2" charset="0"/>
              </a:rPr>
              <a:t>This report is a statistical analysis which delves into the Department for Work and Pension’s Family Resource Survey and Households Below Average Income dataset to examine the relationship between child maintenance the children’s financial security, particularly the impact on child poverty in the UK.</a:t>
            </a:r>
            <a:br>
              <a:rPr lang="en-GB" sz="1600" dirty="0">
                <a:latin typeface="Roboto" panose="02000000000000000000" pitchFamily="2" charset="0"/>
                <a:ea typeface="Roboto" panose="02000000000000000000" pitchFamily="2" charset="0"/>
              </a:rPr>
            </a:br>
            <a:endParaRPr lang="en-GB" sz="1600" b="0" i="0" u="none" strike="noStrike" cap="none" normalizeH="0" baseline="0" dirty="0">
              <a:ln>
                <a:noFill/>
              </a:ln>
              <a:solidFill>
                <a:srgbClr val="467886"/>
              </a:solidFill>
              <a:effectLst/>
              <a:latin typeface="Roboto" panose="02000000000000000000" pitchFamily="2" charset="0"/>
              <a:ea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1" i="0" u="sng" strike="noStrike" cap="none" normalizeH="0" baseline="0" dirty="0">
                <a:ln>
                  <a:noFill/>
                </a:ln>
                <a:solidFill>
                  <a:schemeClr val="accent1"/>
                </a:solidFill>
                <a:effectLst/>
                <a:latin typeface="Roboto" panose="02000000000000000000" pitchFamily="2" charset="0"/>
                <a:ea typeface="Roboto" panose="02000000000000000000" pitchFamily="2" charset="0"/>
                <a:cs typeface="Segoe UI"/>
                <a:hlinkClick r:id="rId3">
                  <a:extLst>
                    <a:ext uri="{A12FA001-AC4F-418D-AE19-62706E023703}">
                      <ahyp:hlinkClr xmlns:ahyp="http://schemas.microsoft.com/office/drawing/2018/hyperlinkcolor" val="tx"/>
                    </a:ext>
                  </a:extLst>
                </a:hlinkClick>
              </a:rPr>
              <a:t>Test and Learn: Understanding the approach to child maintenance in Fife Evaluation Report , Fiona McHardy, Poverty Alliance.</a:t>
            </a:r>
            <a:r>
              <a:rPr kumimoji="0" lang="en-GB" altLang="en-US" sz="1600" b="1" i="0" u="none" strike="noStrike" cap="none" normalizeH="0" baseline="0" dirty="0">
                <a:ln>
                  <a:noFill/>
                </a:ln>
                <a:solidFill>
                  <a:schemeClr val="accent1"/>
                </a:solidFill>
                <a:effectLst/>
                <a:latin typeface="Roboto" panose="02000000000000000000" pitchFamily="2" charset="0"/>
                <a:ea typeface="Roboto" panose="02000000000000000000" pitchFamily="2" charset="0"/>
                <a:cs typeface="Segoe UI"/>
              </a:rPr>
              <a:t> </a:t>
            </a:r>
            <a:r>
              <a:rPr kumimoji="0" lang="en-US" altLang="en-US" sz="1600" b="0" i="0" u="none" strike="noStrike" cap="none" normalizeH="0" baseline="0" dirty="0">
                <a:ln>
                  <a:noFill/>
                </a:ln>
                <a:solidFill>
                  <a:schemeClr val="accent1"/>
                </a:solidFill>
                <a:effectLst/>
                <a:latin typeface="Roboto" panose="02000000000000000000" pitchFamily="2" charset="0"/>
                <a:ea typeface="Roboto" panose="02000000000000000000" pitchFamily="2" charset="0"/>
                <a:cs typeface="Segoe UI"/>
              </a:rPr>
              <a:t> </a:t>
            </a:r>
            <a:endParaRPr lang="en-US" altLang="en-US" sz="1600" b="0" i="0" u="none" strike="noStrike" cap="none" normalizeH="0" baseline="0" dirty="0">
              <a:ln>
                <a:noFill/>
              </a:ln>
              <a:solidFill>
                <a:schemeClr val="accent1"/>
              </a:solidFill>
              <a:effectLst/>
              <a:latin typeface="Roboto" panose="02000000000000000000" pitchFamily="2" charset="0"/>
              <a:ea typeface="Roboto" panose="02000000000000000000" pitchFamily="2" charset="0"/>
              <a:cs typeface="Segoe UI"/>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chemeClr val="tx1">
                    <a:lumMod val="76000"/>
                    <a:lumOff val="24000"/>
                  </a:schemeClr>
                </a:solidFill>
                <a:effectLst/>
                <a:latin typeface="Roboto" panose="02000000000000000000" pitchFamily="2" charset="0"/>
                <a:ea typeface="Roboto" panose="02000000000000000000" pitchFamily="2" charset="0"/>
                <a:cs typeface="Segoe UI"/>
              </a:rPr>
              <a:t>This report evaluates a local level delivery model of child maintenance, developed and delivered by Fife Gingerbread. This approach is centred around providing tailored support intended to improve the experiences of families accessing child maintenance and to support families in Fife to successfully navigate the system to ensure children receive fair financial support. Additionally, the Evaluation explored the work around capacity building within the current financial inclusion eco-system to embed Child Maintenance in these conversations with lone parents.</a:t>
            </a:r>
            <a:r>
              <a:rPr kumimoji="0" lang="en-US" altLang="en-US" sz="1600" b="0" i="0" u="none" strike="noStrike" cap="none" normalizeH="0" baseline="0" dirty="0">
                <a:ln>
                  <a:noFill/>
                </a:ln>
                <a:solidFill>
                  <a:schemeClr val="tx1">
                    <a:lumMod val="76000"/>
                    <a:lumOff val="24000"/>
                  </a:schemeClr>
                </a:solidFill>
                <a:effectLst/>
                <a:latin typeface="Roboto" panose="02000000000000000000" pitchFamily="2" charset="0"/>
                <a:ea typeface="Roboto" panose="02000000000000000000" pitchFamily="2" charset="0"/>
                <a:cs typeface="Segoe UI"/>
              </a:rPr>
              <a:t> </a:t>
            </a:r>
            <a:endParaRPr lang="en-US" altLang="en-US" sz="1600" b="0" i="0" u="none" strike="noStrike" cap="none" normalizeH="0" baseline="0" dirty="0">
              <a:ln>
                <a:noFill/>
              </a:ln>
              <a:solidFill>
                <a:schemeClr val="tx1">
                  <a:lumMod val="76000"/>
                  <a:lumOff val="24000"/>
                </a:schemeClr>
              </a:solidFill>
              <a:effectLst/>
              <a:latin typeface="Roboto" panose="02000000000000000000" pitchFamily="2" charset="0"/>
              <a:ea typeface="Roboto" panose="02000000000000000000" pitchFamily="2" charset="0"/>
              <a:cs typeface="Segoe UI"/>
            </a:endParaRPr>
          </a:p>
        </p:txBody>
      </p:sp>
      <p:sp>
        <p:nvSpPr>
          <p:cNvPr id="20" name="Rectangle 8">
            <a:extLst>
              <a:ext uri="{FF2B5EF4-FFF2-40B4-BE49-F238E27FC236}">
                <a16:creationId xmlns:a16="http://schemas.microsoft.com/office/drawing/2014/main" id="{FA08B6AC-6EBF-9ED1-9772-85E7377AC795}"/>
              </a:ext>
            </a:extLst>
          </p:cNvPr>
          <p:cNvSpPr>
            <a:spLocks noChangeArrowheads="1"/>
          </p:cNvSpPr>
          <p:nvPr/>
        </p:nvSpPr>
        <p:spPr bwMode="auto">
          <a:xfrm>
            <a:off x="-2438400" y="530003"/>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16B2174C-3C5B-9446-734F-6B13154E32E0}"/>
              </a:ext>
            </a:extLst>
          </p:cNvPr>
          <p:cNvSpPr txBox="1"/>
          <p:nvPr/>
        </p:nvSpPr>
        <p:spPr>
          <a:xfrm>
            <a:off x="685800" y="2192885"/>
            <a:ext cx="7458196" cy="369332"/>
          </a:xfrm>
          <a:prstGeom prst="rect">
            <a:avLst/>
          </a:prstGeom>
          <a:noFill/>
        </p:spPr>
        <p:txBody>
          <a:bodyPr wrap="none" lIns="91440" tIns="45720" rIns="91440" bIns="45720" rtlCol="0" anchor="t">
            <a:spAutoFit/>
          </a:bodyPr>
          <a:lstStyle/>
          <a:p>
            <a:r>
              <a:rPr lang="en-GB" sz="1800" b="1" i="0" dirty="0">
                <a:solidFill>
                  <a:schemeClr val="tx1">
                    <a:lumMod val="75000"/>
                    <a:lumOff val="25000"/>
                  </a:schemeClr>
                </a:solidFill>
                <a:effectLst/>
                <a:latin typeface="Roboto" panose="02000000000000000000" pitchFamily="2" charset="0"/>
                <a:ea typeface="Roboto" panose="02000000000000000000" pitchFamily="2" charset="0"/>
              </a:rPr>
              <a:t>Read the </a:t>
            </a:r>
            <a:r>
              <a:rPr lang="en-GB" b="1" dirty="0">
                <a:solidFill>
                  <a:schemeClr val="tx1">
                    <a:lumMod val="75000"/>
                    <a:lumOff val="25000"/>
                  </a:schemeClr>
                </a:solidFill>
                <a:latin typeface="Roboto" panose="02000000000000000000" pitchFamily="2" charset="0"/>
                <a:ea typeface="Roboto" panose="02000000000000000000" pitchFamily="2" charset="0"/>
              </a:rPr>
              <a:t>interim briefing report</a:t>
            </a:r>
            <a:r>
              <a:rPr lang="en-GB" sz="1800" b="1" i="0" dirty="0">
                <a:solidFill>
                  <a:schemeClr val="tx1">
                    <a:lumMod val="75000"/>
                    <a:lumOff val="25000"/>
                  </a:schemeClr>
                </a:solidFill>
                <a:effectLst/>
                <a:latin typeface="Roboto" panose="02000000000000000000" pitchFamily="2" charset="0"/>
                <a:ea typeface="Roboto" panose="02000000000000000000" pitchFamily="2" charset="0"/>
              </a:rPr>
              <a:t> and all other related research reports</a:t>
            </a:r>
            <a:r>
              <a:rPr lang="en-GB" b="1" dirty="0">
                <a:solidFill>
                  <a:schemeClr val="tx1">
                    <a:lumMod val="75000"/>
                    <a:lumOff val="25000"/>
                  </a:schemeClr>
                </a:solidFill>
                <a:latin typeface="Roboto" panose="02000000000000000000" pitchFamily="2" charset="0"/>
                <a:ea typeface="Roboto" panose="02000000000000000000" pitchFamily="2" charset="0"/>
              </a:rPr>
              <a:t>:</a:t>
            </a:r>
            <a:endParaRPr lang="en-GB"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p:txBody>
      </p:sp>
      <p:pic>
        <p:nvPicPr>
          <p:cNvPr id="4" name="Graphic 3">
            <a:extLst>
              <a:ext uri="{FF2B5EF4-FFF2-40B4-BE49-F238E27FC236}">
                <a16:creationId xmlns:a16="http://schemas.microsoft.com/office/drawing/2014/main" id="{BFEFB148-BC12-8868-6002-E7D63ED57B2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21736" y="8189258"/>
            <a:ext cx="2480463" cy="1436362"/>
          </a:xfrm>
          <a:prstGeom prst="rect">
            <a:avLst/>
          </a:prstGeom>
        </p:spPr>
      </p:pic>
    </p:spTree>
    <p:extLst>
      <p:ext uri="{BB962C8B-B14F-4D97-AF65-F5344CB8AC3E}">
        <p14:creationId xmlns:p14="http://schemas.microsoft.com/office/powerpoint/2010/main" val="206151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8240A2A-2225-EBF8-86C5-629F33955B1D}"/>
              </a:ext>
            </a:extLst>
          </p:cNvPr>
          <p:cNvSpPr txBox="1"/>
          <p:nvPr/>
        </p:nvSpPr>
        <p:spPr>
          <a:xfrm>
            <a:off x="724423" y="804063"/>
            <a:ext cx="16002000" cy="1015663"/>
          </a:xfrm>
          <a:prstGeom prst="rect">
            <a:avLst/>
          </a:prstGeom>
          <a:noFill/>
        </p:spPr>
        <p:txBody>
          <a:bodyPr wrap="square">
            <a:spAutoFit/>
          </a:bodyPr>
          <a:lstStyle/>
          <a:p>
            <a:r>
              <a:rPr lang="en-GB" sz="6000" b="1" i="0" dirty="0">
                <a:solidFill>
                  <a:srgbClr val="3A8783"/>
                </a:solidFill>
                <a:effectLst/>
                <a:latin typeface="Roboto" panose="02000000000000000000" pitchFamily="2" charset="0"/>
              </a:rPr>
              <a:t>Transforming</a:t>
            </a:r>
            <a:r>
              <a:rPr lang="en-GB" sz="6000" b="1" dirty="0">
                <a:solidFill>
                  <a:srgbClr val="3A8783"/>
                </a:solidFill>
                <a:latin typeface="Roboto" panose="02000000000000000000" pitchFamily="2" charset="0"/>
              </a:rPr>
              <a:t> </a:t>
            </a:r>
            <a:r>
              <a:rPr lang="en-GB" sz="6000" b="1" i="0" dirty="0">
                <a:solidFill>
                  <a:srgbClr val="3A8783"/>
                </a:solidFill>
                <a:effectLst/>
                <a:latin typeface="Roboto" panose="02000000000000000000" pitchFamily="2" charset="0"/>
              </a:rPr>
              <a:t>Child Maintenance partners:</a:t>
            </a:r>
            <a:r>
              <a:rPr lang="en-GB" sz="6000" b="0" i="0" dirty="0">
                <a:solidFill>
                  <a:srgbClr val="3A8783"/>
                </a:solidFill>
                <a:effectLst/>
                <a:latin typeface="Roboto" panose="02000000000000000000" pitchFamily="2" charset="0"/>
              </a:rPr>
              <a:t>  </a:t>
            </a:r>
            <a:endParaRPr lang="en-GB" sz="6000" dirty="0">
              <a:solidFill>
                <a:srgbClr val="3A8783"/>
              </a:solidFill>
            </a:endParaRPr>
          </a:p>
        </p:txBody>
      </p:sp>
      <p:pic>
        <p:nvPicPr>
          <p:cNvPr id="21" name="Picture 20" descr="A logo for a child maintenance company&#10;&#10;Description automatically generated">
            <a:extLst>
              <a:ext uri="{FF2B5EF4-FFF2-40B4-BE49-F238E27FC236}">
                <a16:creationId xmlns:a16="http://schemas.microsoft.com/office/drawing/2014/main" id="{4EF9C71B-DB05-CAC4-9AE2-AF511D8843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97200" y="8343900"/>
            <a:ext cx="2212796" cy="1281720"/>
          </a:xfrm>
          <a:prstGeom prst="rect">
            <a:avLst/>
          </a:prstGeom>
        </p:spPr>
      </p:pic>
      <p:grpSp>
        <p:nvGrpSpPr>
          <p:cNvPr id="3" name="Group 2">
            <a:extLst>
              <a:ext uri="{FF2B5EF4-FFF2-40B4-BE49-F238E27FC236}">
                <a16:creationId xmlns:a16="http://schemas.microsoft.com/office/drawing/2014/main" id="{084C4BE8-026A-0465-0C05-2B0C5C34FC9D}"/>
              </a:ext>
            </a:extLst>
          </p:cNvPr>
          <p:cNvGrpSpPr/>
          <p:nvPr/>
        </p:nvGrpSpPr>
        <p:grpSpPr>
          <a:xfrm>
            <a:off x="823916" y="2232423"/>
            <a:ext cx="13958500" cy="7232022"/>
            <a:chOff x="823916" y="2232423"/>
            <a:chExt cx="13958500" cy="7232022"/>
          </a:xfrm>
        </p:grpSpPr>
        <p:pic>
          <p:nvPicPr>
            <p:cNvPr id="1037" name="Picture 13" descr="Blue letters on a black background&#10;&#10;Description automatically generated">
              <a:extLst>
                <a:ext uri="{FF2B5EF4-FFF2-40B4-BE49-F238E27FC236}">
                  <a16:creationId xmlns:a16="http://schemas.microsoft.com/office/drawing/2014/main" id="{CD32E7A0-CA4B-EB1E-676C-A3E9556525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681" y="3478581"/>
              <a:ext cx="1304913" cy="131042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ACAEF01-FB6F-5D82-C16C-121A448603D2}"/>
                </a:ext>
              </a:extLst>
            </p:cNvPr>
            <p:cNvSpPr txBox="1"/>
            <p:nvPr/>
          </p:nvSpPr>
          <p:spPr>
            <a:xfrm>
              <a:off x="823916" y="4949164"/>
              <a:ext cx="10132262" cy="325633"/>
            </a:xfrm>
            <a:prstGeom prst="rect">
              <a:avLst/>
            </a:prstGeom>
            <a:noFill/>
          </p:spPr>
          <p:txBody>
            <a:bodyPr wrap="square" lIns="91440" tIns="45720" rIns="91440" bIns="45720" anchor="t">
              <a:spAutoFit/>
            </a:bodyPr>
            <a:lstStyle/>
            <a:p>
              <a:r>
                <a:rPr lang="en-GB" sz="1400" b="0" i="0" dirty="0">
                  <a:solidFill>
                    <a:schemeClr val="tx1">
                      <a:lumMod val="76000"/>
                      <a:lumOff val="24000"/>
                    </a:schemeClr>
                  </a:solidFill>
                  <a:effectLst/>
                  <a:latin typeface="Roboto 3"/>
                  <a:ea typeface="Roboto 3"/>
                </a:rPr>
                <a:t>Charity no. 800065 (England &amp; Wales), SC046557 (Scotland), Company no, 2292601 (England &amp; Wales) </a:t>
              </a:r>
              <a:endParaRPr lang="en-GB" sz="1400" dirty="0">
                <a:solidFill>
                  <a:schemeClr val="tx1">
                    <a:lumMod val="76000"/>
                    <a:lumOff val="24000"/>
                  </a:schemeClr>
                </a:solidFill>
                <a:latin typeface="Roboto 3"/>
                <a:ea typeface="Roboto 3"/>
              </a:endParaRPr>
            </a:p>
          </p:txBody>
        </p:sp>
        <p:pic>
          <p:nvPicPr>
            <p:cNvPr id="1039" name="Picture 15" descr="A black background with white text&#10;&#10;Description automatically generated">
              <a:extLst>
                <a:ext uri="{FF2B5EF4-FFF2-40B4-BE49-F238E27FC236}">
                  <a16:creationId xmlns:a16="http://schemas.microsoft.com/office/drawing/2014/main" id="{7067F64D-E9F2-E42D-8AD9-7B496DCDE3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681" y="5854830"/>
              <a:ext cx="3749890" cy="109797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54064B1-6660-DB71-09CE-314A90C1434A}"/>
                </a:ext>
              </a:extLst>
            </p:cNvPr>
            <p:cNvSpPr txBox="1"/>
            <p:nvPr/>
          </p:nvSpPr>
          <p:spPr>
            <a:xfrm>
              <a:off x="823916" y="7022230"/>
              <a:ext cx="9211149" cy="325633"/>
            </a:xfrm>
            <a:prstGeom prst="rect">
              <a:avLst/>
            </a:prstGeom>
            <a:noFill/>
          </p:spPr>
          <p:txBody>
            <a:bodyPr wrap="square" lIns="91440" tIns="45720" rIns="91440" bIns="45720" anchor="t">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i="0" u="none" strike="noStrike" cap="none" normalizeH="0" baseline="0" dirty="0">
                  <a:ln>
                    <a:noFill/>
                  </a:ln>
                  <a:solidFill>
                    <a:schemeClr val="tx1">
                      <a:lumMod val="76000"/>
                      <a:lumOff val="24000"/>
                    </a:schemeClr>
                  </a:solidFill>
                  <a:effectLst/>
                  <a:latin typeface="Roboto 3"/>
                  <a:ea typeface="Roboto 3"/>
                  <a:cs typeface="Segoe UI"/>
                </a:rPr>
                <a:t>Registered at Edinburgh under number 094860. Scottish Charity Number SC006403.  </a:t>
              </a:r>
              <a:endParaRPr lang="en-GB" altLang="en-US" sz="1400" i="0" u="none" strike="noStrike" cap="none" normalizeH="0" baseline="0" dirty="0">
                <a:ln>
                  <a:noFill/>
                </a:ln>
                <a:solidFill>
                  <a:schemeClr val="tx1">
                    <a:lumMod val="76000"/>
                    <a:lumOff val="24000"/>
                  </a:schemeClr>
                </a:solidFill>
                <a:effectLst/>
                <a:latin typeface="Roboto 3"/>
                <a:ea typeface="Roboto 3"/>
                <a:cs typeface="Segoe UI"/>
              </a:endParaRPr>
            </a:p>
          </p:txBody>
        </p:sp>
        <p:sp>
          <p:nvSpPr>
            <p:cNvPr id="14" name="TextBox 13">
              <a:extLst>
                <a:ext uri="{FF2B5EF4-FFF2-40B4-BE49-F238E27FC236}">
                  <a16:creationId xmlns:a16="http://schemas.microsoft.com/office/drawing/2014/main" id="{8765E8E6-8DD9-C854-11FA-2971731E4590}"/>
                </a:ext>
              </a:extLst>
            </p:cNvPr>
            <p:cNvSpPr txBox="1"/>
            <p:nvPr/>
          </p:nvSpPr>
          <p:spPr>
            <a:xfrm>
              <a:off x="823916" y="9099790"/>
              <a:ext cx="9211149" cy="325633"/>
            </a:xfrm>
            <a:prstGeom prst="rect">
              <a:avLst/>
            </a:prstGeom>
            <a:noFill/>
          </p:spPr>
          <p:txBody>
            <a:bodyPr wrap="square" lIns="91440" tIns="45720" rIns="91440" bIns="45720" anchor="t">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chemeClr val="tx1">
                      <a:lumMod val="75000"/>
                      <a:lumOff val="25000"/>
                    </a:schemeClr>
                  </a:solidFill>
                  <a:effectLst/>
                  <a:latin typeface="Roboto 3"/>
                  <a:ea typeface="Roboto 3"/>
                  <a:cs typeface="Segoe UI"/>
                </a:rPr>
                <a:t>Charity Registration Number: SC024254  </a:t>
              </a:r>
            </a:p>
          </p:txBody>
        </p:sp>
        <p:pic>
          <p:nvPicPr>
            <p:cNvPr id="1043" name="Picture 19" descr="A logo with red text&#10;&#10;Description automatically generated">
              <a:extLst>
                <a:ext uri="{FF2B5EF4-FFF2-40B4-BE49-F238E27FC236}">
                  <a16:creationId xmlns:a16="http://schemas.microsoft.com/office/drawing/2014/main" id="{BF62DFFE-50CA-EA94-066E-4F3B1B357E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82636" y="8319454"/>
              <a:ext cx="3399780" cy="1144991"/>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F83FD045-7369-6601-E333-58AD69FEBABB}"/>
                </a:ext>
              </a:extLst>
            </p:cNvPr>
            <p:cNvSpPr txBox="1"/>
            <p:nvPr/>
          </p:nvSpPr>
          <p:spPr>
            <a:xfrm>
              <a:off x="912681" y="2232423"/>
              <a:ext cx="9144000" cy="1015663"/>
            </a:xfrm>
            <a:prstGeom prst="rect">
              <a:avLst/>
            </a:prstGeom>
            <a:noFill/>
          </p:spPr>
          <p:txBody>
            <a:bodyPr wrap="square" lIns="91440" tIns="45720" rIns="91440" bIns="45720" anchor="t">
              <a:spAutoFit/>
            </a:bodyPr>
            <a:lstStyle/>
            <a:p>
              <a:r>
                <a:rPr lang="en-GB" sz="2000" b="0" i="0" u="sng" strike="noStrike" dirty="0">
                  <a:solidFill>
                    <a:srgbClr val="3A8783"/>
                  </a:solidFill>
                  <a:effectLst/>
                  <a:latin typeface="Roboto 3"/>
                  <a:ea typeface="Roboto 3"/>
                  <a:hlinkClick r:id="rId6">
                    <a:extLst>
                      <a:ext uri="{A12FA001-AC4F-418D-AE19-62706E023703}">
                        <ahyp:hlinkClr xmlns:ahyp="http://schemas.microsoft.com/office/drawing/2018/hyperlinkcolor" val="tx"/>
                      </a:ext>
                    </a:extLst>
                  </a:hlinkClick>
                </a:rPr>
                <a:t>Find out more about the Transforming Child Maintenance project</a:t>
              </a:r>
              <a:r>
                <a:rPr lang="en-GB" sz="2000" b="0" i="0" dirty="0">
                  <a:solidFill>
                    <a:srgbClr val="3A8783"/>
                  </a:solidFill>
                  <a:effectLst/>
                  <a:latin typeface="Roboto 3"/>
                  <a:ea typeface="Roboto 3"/>
                </a:rPr>
                <a:t>  </a:t>
              </a:r>
              <a:br>
                <a:rPr lang="en-GB" sz="2000" b="0" i="0" dirty="0">
                  <a:effectLst/>
                  <a:latin typeface="Roboto 3" panose="020B0604020202020204" charset="0"/>
                  <a:ea typeface="Roboto 3" panose="020B0604020202020204" charset="0"/>
                </a:rPr>
              </a:br>
              <a:r>
                <a:rPr lang="en-GB" sz="2000" b="0" i="0" dirty="0">
                  <a:solidFill>
                    <a:srgbClr val="3A8783"/>
                  </a:solidFill>
                  <a:effectLst/>
                  <a:latin typeface="Roboto 3"/>
                  <a:ea typeface="Roboto 3"/>
                </a:rPr>
                <a:t>  </a:t>
              </a:r>
              <a:br>
                <a:rPr lang="en-GB" sz="2000" b="0" i="0" dirty="0">
                  <a:effectLst/>
                  <a:latin typeface="Roboto 3" panose="020B0604020202020204" charset="0"/>
                  <a:ea typeface="Roboto 3" panose="020B0604020202020204" charset="0"/>
                </a:rPr>
              </a:br>
              <a:r>
                <a:rPr lang="en-GB" sz="2000" b="0" i="0" u="sng" strike="noStrike" dirty="0">
                  <a:solidFill>
                    <a:srgbClr val="3A8783"/>
                  </a:solidFill>
                  <a:effectLst/>
                  <a:latin typeface="Roboto 3"/>
                  <a:ea typeface="Roboto 3"/>
                  <a:hlinkClick r:id="rId7">
                    <a:extLst>
                      <a:ext uri="{A12FA001-AC4F-418D-AE19-62706E023703}">
                        <ahyp:hlinkClr xmlns:ahyp="http://schemas.microsoft.com/office/drawing/2018/hyperlinkcolor" val="tx"/>
                      </a:ext>
                    </a:extLst>
                  </a:hlinkClick>
                </a:rPr>
                <a:t>Get in touch</a:t>
              </a:r>
              <a:r>
                <a:rPr lang="en-GB" sz="2000" b="0" i="0" dirty="0">
                  <a:solidFill>
                    <a:srgbClr val="3A8783"/>
                  </a:solidFill>
                  <a:effectLst/>
                  <a:latin typeface="Roboto 3"/>
                  <a:ea typeface="Roboto 3"/>
                </a:rPr>
                <a:t> </a:t>
              </a:r>
              <a:endParaRPr lang="en-GB" sz="2000" dirty="0">
                <a:solidFill>
                  <a:srgbClr val="3A8783"/>
                </a:solidFill>
                <a:latin typeface="Roboto 3"/>
                <a:ea typeface="Roboto 3"/>
              </a:endParaRPr>
            </a:p>
          </p:txBody>
        </p:sp>
        <p:sp>
          <p:nvSpPr>
            <p:cNvPr id="2" name="TextBox 1">
              <a:extLst>
                <a:ext uri="{FF2B5EF4-FFF2-40B4-BE49-F238E27FC236}">
                  <a16:creationId xmlns:a16="http://schemas.microsoft.com/office/drawing/2014/main" id="{9FEB4801-137F-F93E-9970-335242C1A9EA}"/>
                </a:ext>
              </a:extLst>
            </p:cNvPr>
            <p:cNvSpPr txBox="1"/>
            <p:nvPr/>
          </p:nvSpPr>
          <p:spPr>
            <a:xfrm>
              <a:off x="8639436" y="8339834"/>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dirty="0">
                  <a:solidFill>
                    <a:srgbClr val="404040"/>
                  </a:solidFill>
                  <a:latin typeface="Roboto 3"/>
                </a:rPr>
                <a:t>Funded by </a:t>
              </a:r>
            </a:p>
            <a:p>
              <a:r>
                <a:rPr lang="en-GB" sz="2000" b="1" dirty="0">
                  <a:solidFill>
                    <a:srgbClr val="404040"/>
                  </a:solidFill>
                  <a:latin typeface="Roboto 3"/>
                </a:rPr>
                <a:t>The Robertson Trust  </a:t>
              </a:r>
              <a:r>
                <a:rPr lang="en-US" sz="2000" dirty="0">
                  <a:latin typeface="Roboto 3"/>
                  <a:ea typeface="Roboto 3"/>
                </a:rPr>
                <a:t>​</a:t>
              </a:r>
              <a:endParaRPr lang="en-US" dirty="0"/>
            </a:p>
          </p:txBody>
        </p:sp>
      </p:grpSp>
      <p:pic>
        <p:nvPicPr>
          <p:cNvPr id="5" name="Picture 4" descr="A close-up of a sign&#10;&#10;Description automatically generated">
            <a:extLst>
              <a:ext uri="{FF2B5EF4-FFF2-40B4-BE49-F238E27FC236}">
                <a16:creationId xmlns:a16="http://schemas.microsoft.com/office/drawing/2014/main" id="{2BA97289-FA70-A282-3682-88745F201CE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8404" y="7676602"/>
            <a:ext cx="5314359" cy="1326464"/>
          </a:xfrm>
          <a:prstGeom prst="rect">
            <a:avLst/>
          </a:prstGeom>
        </p:spPr>
      </p:pic>
    </p:spTree>
    <p:extLst>
      <p:ext uri="{BB962C8B-B14F-4D97-AF65-F5344CB8AC3E}">
        <p14:creationId xmlns:p14="http://schemas.microsoft.com/office/powerpoint/2010/main" val="661173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307209"/>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GB"/>
            </a:p>
          </p:txBody>
        </p:sp>
      </p:grpSp>
      <p:pic>
        <p:nvPicPr>
          <p:cNvPr id="11" name="Picture 10" descr="A person holding a baby&#10;&#10;Description automatically generated">
            <a:extLst>
              <a:ext uri="{FF2B5EF4-FFF2-40B4-BE49-F238E27FC236}">
                <a16:creationId xmlns:a16="http://schemas.microsoft.com/office/drawing/2014/main" id="{515B9799-AD46-9E06-A419-8C1491984B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4036" y="-38100"/>
            <a:ext cx="10720779" cy="10462758"/>
          </a:xfrm>
          <a:prstGeom prst="rect">
            <a:avLst/>
          </a:prstGeom>
        </p:spPr>
      </p:pic>
      <p:grpSp>
        <p:nvGrpSpPr>
          <p:cNvPr id="4" name="Group 4"/>
          <p:cNvGrpSpPr/>
          <p:nvPr/>
        </p:nvGrpSpPr>
        <p:grpSpPr>
          <a:xfrm>
            <a:off x="-1524000" y="-1333500"/>
            <a:ext cx="14325600" cy="13389278"/>
            <a:chOff x="0" y="0"/>
            <a:chExt cx="869640" cy="812800"/>
          </a:xfrm>
        </p:grpSpPr>
        <p:sp>
          <p:nvSpPr>
            <p:cNvPr id="5" name="Freeform 5"/>
            <p:cNvSpPr/>
            <p:nvPr/>
          </p:nvSpPr>
          <p:spPr>
            <a:xfrm>
              <a:off x="0" y="0"/>
              <a:ext cx="869640" cy="812800"/>
            </a:xfrm>
            <a:custGeom>
              <a:avLst/>
              <a:gdLst/>
              <a:ahLst/>
              <a:cxnLst/>
              <a:rect l="l" t="t" r="r" b="b"/>
              <a:pathLst>
                <a:path w="869640" h="812800">
                  <a:moveTo>
                    <a:pt x="434820" y="0"/>
                  </a:moveTo>
                  <a:cubicBezTo>
                    <a:pt x="194675" y="0"/>
                    <a:pt x="0" y="181951"/>
                    <a:pt x="0" y="406400"/>
                  </a:cubicBezTo>
                  <a:cubicBezTo>
                    <a:pt x="0" y="630849"/>
                    <a:pt x="194675" y="812800"/>
                    <a:pt x="434820" y="812800"/>
                  </a:cubicBezTo>
                  <a:cubicBezTo>
                    <a:pt x="674964" y="812800"/>
                    <a:pt x="869640" y="630849"/>
                    <a:pt x="869640" y="406400"/>
                  </a:cubicBezTo>
                  <a:cubicBezTo>
                    <a:pt x="869640" y="181951"/>
                    <a:pt x="674964" y="0"/>
                    <a:pt x="434820" y="0"/>
                  </a:cubicBezTo>
                  <a:close/>
                </a:path>
              </a:pathLst>
            </a:custGeom>
            <a:solidFill>
              <a:srgbClr val="D2E4F5"/>
            </a:solidFill>
          </p:spPr>
          <p:txBody>
            <a:bodyPr/>
            <a:lstStyle/>
            <a:p>
              <a:endParaRPr lang="en-GB"/>
            </a:p>
          </p:txBody>
        </p:sp>
        <p:sp>
          <p:nvSpPr>
            <p:cNvPr id="6" name="TextBox 6"/>
            <p:cNvSpPr txBox="1"/>
            <p:nvPr/>
          </p:nvSpPr>
          <p:spPr>
            <a:xfrm>
              <a:off x="81529" y="38100"/>
              <a:ext cx="706582" cy="698500"/>
            </a:xfrm>
            <a:prstGeom prst="rect">
              <a:avLst/>
            </a:prstGeom>
          </p:spPr>
          <p:txBody>
            <a:bodyPr lIns="45689" tIns="45689" rIns="45689" bIns="45689" rtlCol="0" anchor="ctr"/>
            <a:lstStyle/>
            <a:p>
              <a:pPr algn="ctr">
                <a:lnSpc>
                  <a:spcPts val="2392"/>
                </a:lnSpc>
              </a:pPr>
              <a:endParaRPr/>
            </a:p>
          </p:txBody>
        </p:sp>
      </p:grpSp>
      <p:sp>
        <p:nvSpPr>
          <p:cNvPr id="9" name="TextBox 9"/>
          <p:cNvSpPr txBox="1"/>
          <p:nvPr/>
        </p:nvSpPr>
        <p:spPr>
          <a:xfrm>
            <a:off x="2438400" y="949911"/>
            <a:ext cx="10087382" cy="1754326"/>
          </a:xfrm>
          <a:prstGeom prst="rect">
            <a:avLst/>
          </a:prstGeom>
        </p:spPr>
        <p:txBody>
          <a:bodyPr wrap="square" lIns="0" tIns="0" rIns="0" bIns="0" rtlCol="0" anchor="t">
            <a:spAutoFit/>
          </a:bodyPr>
          <a:lstStyle/>
          <a:p>
            <a:r>
              <a:rPr lang="en-GB" sz="6600">
                <a:solidFill>
                  <a:schemeClr val="accent1"/>
                </a:solidFill>
                <a:latin typeface="Roboto 3"/>
              </a:rPr>
              <a:t>Polling summary </a:t>
            </a:r>
            <a:endParaRPr lang="en-GB" sz="4800">
              <a:solidFill>
                <a:schemeClr val="accent1"/>
              </a:solidFill>
              <a:latin typeface="Roboto 3"/>
            </a:endParaRPr>
          </a:p>
          <a:p>
            <a:r>
              <a:rPr lang="en-GB" sz="4800">
                <a:solidFill>
                  <a:schemeClr val="accent1"/>
                </a:solidFill>
                <a:latin typeface="Roboto 3"/>
              </a:rPr>
              <a:t>Main messages (part 1)</a:t>
            </a:r>
            <a:endParaRPr lang="en-US" sz="4800">
              <a:solidFill>
                <a:schemeClr val="accent1"/>
              </a:solidFill>
              <a:latin typeface="Roboto 3"/>
            </a:endParaRPr>
          </a:p>
        </p:txBody>
      </p:sp>
      <p:sp>
        <p:nvSpPr>
          <p:cNvPr id="10" name="Content Placeholder 2">
            <a:extLst>
              <a:ext uri="{FF2B5EF4-FFF2-40B4-BE49-F238E27FC236}">
                <a16:creationId xmlns:a16="http://schemas.microsoft.com/office/drawing/2014/main" id="{23811E46-8EDE-7477-BAF0-9598AC85089C}"/>
              </a:ext>
            </a:extLst>
          </p:cNvPr>
          <p:cNvSpPr txBox="1">
            <a:spLocks/>
          </p:cNvSpPr>
          <p:nvPr/>
        </p:nvSpPr>
        <p:spPr>
          <a:xfrm>
            <a:off x="304800" y="3129471"/>
            <a:ext cx="11048606" cy="667028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accent1"/>
              </a:buClr>
              <a:buSzPct val="120000"/>
            </a:pPr>
            <a:r>
              <a:rPr lang="en-GB" sz="26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Single parents are twice as likely</a:t>
            </a: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as parents in couples to have experienced times when they are unable </a:t>
            </a:r>
            <a:r>
              <a:rPr lang="en-GB" sz="26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to provide </a:t>
            </a:r>
            <a:br>
              <a:rPr lang="en-GB" sz="26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r>
              <a:rPr lang="en-GB" sz="26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their children’s basic needs</a:t>
            </a:r>
            <a:endPar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lvl="1">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We know single parents, the vast majority women, face structural issues that constrain their income. These polling results confirm </a:t>
            </a:r>
            <a:b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that these structural issues are felt by single parents</a:t>
            </a:r>
          </a:p>
          <a:p>
            <a:pPr lvl="1">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The public overwhelmingly agree that </a:t>
            </a:r>
            <a:r>
              <a:rPr lang="en-GB" sz="26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the child maintenance system has a role in ensuring parents can afford the essentials for children</a:t>
            </a:r>
            <a:endPar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a:buClr>
                <a:schemeClr val="accent1"/>
              </a:buClr>
              <a:buSzPct val="120000"/>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People expect the </a:t>
            </a:r>
            <a:r>
              <a:rPr lang="en-GB" sz="26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state to actively help parents reach an effective arrangement</a:t>
            </a: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but the experience of separated parents who pay or receive child maintenance shows it is failing these expectations in many cases</a:t>
            </a:r>
          </a:p>
          <a:p>
            <a:pPr lvl="1">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Over a third of parents describe their </a:t>
            </a:r>
            <a:r>
              <a:rPr lang="en-GB" sz="26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experience with the Child Maintenance Service negatively</a:t>
            </a:r>
          </a:p>
          <a:p>
            <a:pPr lvl="1">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Over a third of parents say </a:t>
            </a:r>
            <a:r>
              <a:rPr lang="en-GB" sz="26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the current system exacerbates conflict </a:t>
            </a:r>
          </a:p>
          <a:p>
            <a:endParaRPr lang="en-GB"/>
          </a:p>
          <a:p>
            <a:pPr lvl="1"/>
            <a:endParaRPr lang="en-GB"/>
          </a:p>
          <a:p>
            <a:endParaRPr lang="en-GB"/>
          </a:p>
          <a:p>
            <a:endParaRPr lang="en-GB"/>
          </a:p>
          <a:p>
            <a:endParaRPr lang="en-GB"/>
          </a:p>
          <a:p>
            <a:endParaRPr lang="en-GB"/>
          </a:p>
          <a:p>
            <a:endParaRPr lang="en-GB"/>
          </a:p>
        </p:txBody>
      </p:sp>
      <p:pic>
        <p:nvPicPr>
          <p:cNvPr id="12" name="Picture 11" descr="A black background with white text&#10;&#10;Description automatically generated">
            <a:extLst>
              <a:ext uri="{FF2B5EF4-FFF2-40B4-BE49-F238E27FC236}">
                <a16:creationId xmlns:a16="http://schemas.microsoft.com/office/drawing/2014/main" id="{94A77C44-6D47-DB31-C3B2-50BAB33B15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58652" y="7664402"/>
            <a:ext cx="4031246" cy="2335022"/>
          </a:xfrm>
          <a:prstGeom prst="rect">
            <a:avLst/>
          </a:prstGeom>
        </p:spPr>
      </p:pic>
    </p:spTree>
    <p:extLst>
      <p:ext uri="{BB962C8B-B14F-4D97-AF65-F5344CB8AC3E}">
        <p14:creationId xmlns:p14="http://schemas.microsoft.com/office/powerpoint/2010/main" val="204561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teaching a child to ride a bike&#10;&#10;Description automatically generated">
            <a:extLst>
              <a:ext uri="{FF2B5EF4-FFF2-40B4-BE49-F238E27FC236}">
                <a16:creationId xmlns:a16="http://schemas.microsoft.com/office/drawing/2014/main" id="{B03C689A-D43A-9E82-3DA3-3B322E4DA8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1600" y="-38100"/>
            <a:ext cx="10591800" cy="10336883"/>
          </a:xfrm>
          <a:prstGeom prst="rect">
            <a:avLst/>
          </a:prstGeom>
        </p:spPr>
      </p:pic>
      <p:grpSp>
        <p:nvGrpSpPr>
          <p:cNvPr id="4" name="Group 4"/>
          <p:cNvGrpSpPr/>
          <p:nvPr/>
        </p:nvGrpSpPr>
        <p:grpSpPr>
          <a:xfrm>
            <a:off x="-1524000" y="-1333500"/>
            <a:ext cx="14325600" cy="13389278"/>
            <a:chOff x="0" y="0"/>
            <a:chExt cx="869640" cy="812800"/>
          </a:xfrm>
        </p:grpSpPr>
        <p:sp>
          <p:nvSpPr>
            <p:cNvPr id="5" name="Freeform 5"/>
            <p:cNvSpPr>
              <a:spLocks noGrp="1" noRot="1" noMove="1" noResize="1" noEditPoints="1" noAdjustHandles="1" noChangeArrowheads="1" noChangeShapeType="1"/>
            </p:cNvSpPr>
            <p:nvPr/>
          </p:nvSpPr>
          <p:spPr>
            <a:xfrm>
              <a:off x="0" y="0"/>
              <a:ext cx="869640" cy="812800"/>
            </a:xfrm>
            <a:custGeom>
              <a:avLst/>
              <a:gdLst/>
              <a:ahLst/>
              <a:cxnLst/>
              <a:rect l="l" t="t" r="r" b="b"/>
              <a:pathLst>
                <a:path w="869640" h="812800">
                  <a:moveTo>
                    <a:pt x="434820" y="0"/>
                  </a:moveTo>
                  <a:cubicBezTo>
                    <a:pt x="194675" y="0"/>
                    <a:pt x="0" y="181951"/>
                    <a:pt x="0" y="406400"/>
                  </a:cubicBezTo>
                  <a:cubicBezTo>
                    <a:pt x="0" y="630849"/>
                    <a:pt x="194675" y="812800"/>
                    <a:pt x="434820" y="812800"/>
                  </a:cubicBezTo>
                  <a:cubicBezTo>
                    <a:pt x="674964" y="812800"/>
                    <a:pt x="869640" y="630849"/>
                    <a:pt x="869640" y="406400"/>
                  </a:cubicBezTo>
                  <a:cubicBezTo>
                    <a:pt x="869640" y="181951"/>
                    <a:pt x="674964" y="0"/>
                    <a:pt x="434820" y="0"/>
                  </a:cubicBezTo>
                  <a:close/>
                </a:path>
              </a:pathLst>
            </a:custGeom>
            <a:solidFill>
              <a:srgbClr val="D2E4F5"/>
            </a:solidFill>
          </p:spPr>
          <p:txBody>
            <a:bodyPr/>
            <a:lstStyle/>
            <a:p>
              <a:endParaRPr lang="en-GB"/>
            </a:p>
          </p:txBody>
        </p:sp>
        <p:sp>
          <p:nvSpPr>
            <p:cNvPr id="6" name="TextBox 6"/>
            <p:cNvSpPr txBox="1"/>
            <p:nvPr/>
          </p:nvSpPr>
          <p:spPr>
            <a:xfrm>
              <a:off x="81529" y="38100"/>
              <a:ext cx="706582" cy="698500"/>
            </a:xfrm>
            <a:prstGeom prst="rect">
              <a:avLst/>
            </a:prstGeom>
          </p:spPr>
          <p:txBody>
            <a:bodyPr lIns="45689" tIns="45689" rIns="45689" bIns="45689" rtlCol="0" anchor="ctr"/>
            <a:lstStyle/>
            <a:p>
              <a:pPr algn="ctr">
                <a:lnSpc>
                  <a:spcPts val="2392"/>
                </a:lnSpc>
              </a:pPr>
              <a:endParaRPr/>
            </a:p>
          </p:txBody>
        </p:sp>
      </p:grpSp>
      <p:sp>
        <p:nvSpPr>
          <p:cNvPr id="9" name="TextBox 9"/>
          <p:cNvSpPr txBox="1"/>
          <p:nvPr/>
        </p:nvSpPr>
        <p:spPr>
          <a:xfrm>
            <a:off x="2438400" y="1280636"/>
            <a:ext cx="10087382" cy="738664"/>
          </a:xfrm>
          <a:prstGeom prst="rect">
            <a:avLst/>
          </a:prstGeom>
        </p:spPr>
        <p:txBody>
          <a:bodyPr wrap="square" lIns="0" tIns="0" rIns="0" bIns="0" rtlCol="0" anchor="t">
            <a:spAutoFit/>
          </a:bodyPr>
          <a:lstStyle/>
          <a:p>
            <a:r>
              <a:rPr lang="en-GB" sz="4800">
                <a:solidFill>
                  <a:schemeClr val="accent1"/>
                </a:solidFill>
                <a:latin typeface="Roboto 3"/>
              </a:rPr>
              <a:t>Main messages (part 2)</a:t>
            </a:r>
            <a:endParaRPr lang="en-US" sz="4800">
              <a:solidFill>
                <a:schemeClr val="accent1"/>
              </a:solidFill>
              <a:latin typeface="Roboto 3"/>
            </a:endParaRPr>
          </a:p>
        </p:txBody>
      </p:sp>
      <p:sp>
        <p:nvSpPr>
          <p:cNvPr id="10" name="Content Placeholder 2">
            <a:extLst>
              <a:ext uri="{FF2B5EF4-FFF2-40B4-BE49-F238E27FC236}">
                <a16:creationId xmlns:a16="http://schemas.microsoft.com/office/drawing/2014/main" id="{23811E46-8EDE-7477-BAF0-9598AC85089C}"/>
              </a:ext>
            </a:extLst>
          </p:cNvPr>
          <p:cNvSpPr txBox="1">
            <a:spLocks/>
          </p:cNvSpPr>
          <p:nvPr/>
        </p:nvSpPr>
        <p:spPr>
          <a:xfrm>
            <a:off x="685800" y="3108779"/>
            <a:ext cx="11048606" cy="521442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accent1"/>
              </a:buClr>
              <a:buSzPct val="120000"/>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Parents think that </a:t>
            </a:r>
            <a:r>
              <a:rPr lang="en-GB" sz="26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charging to use the Child Maintenance Service heightens conflict</a:t>
            </a: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and produces worse outcomes for children</a:t>
            </a:r>
          </a:p>
          <a:p>
            <a:pPr lvl="1">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Only a minority think it is important that people who use the service should help fund it through charges</a:t>
            </a:r>
            <a:b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endPar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a:buClr>
                <a:schemeClr val="accent1"/>
              </a:buClr>
              <a:buSzPct val="120000"/>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The majority of parents </a:t>
            </a:r>
            <a:r>
              <a:rPr lang="en-GB" sz="26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support alternatives to the current system </a:t>
            </a: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which shift financial risk from children to the state</a:t>
            </a:r>
          </a:p>
          <a:p>
            <a:pPr lvl="1">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The state pays a </a:t>
            </a:r>
            <a:r>
              <a:rPr lang="en-GB" sz="26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‘minimum allowance’ needed to cover basic needs </a:t>
            </a: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where the other parent cannot afford to pay this amount</a:t>
            </a:r>
          </a:p>
          <a:p>
            <a:pPr lvl="1">
              <a:buClr>
                <a:schemeClr val="accent1"/>
              </a:buClr>
              <a:buSzPct val="120000"/>
              <a:buFont typeface="Arial" panose="020B0604020202020204" pitchFamily="34" charset="0"/>
              <a:buChar char="•"/>
            </a:pPr>
            <a:r>
              <a:rPr lang="en-GB" sz="26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Covering child maintenance when the other parent fails to make a payment</a:t>
            </a: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and recovering arrears through taxation or other means </a:t>
            </a:r>
          </a:p>
          <a:p>
            <a:endParaRPr lang="en-GB"/>
          </a:p>
          <a:p>
            <a:pPr lvl="1"/>
            <a:endParaRPr lang="en-GB"/>
          </a:p>
          <a:p>
            <a:endParaRPr lang="en-GB"/>
          </a:p>
          <a:p>
            <a:endParaRPr lang="en-GB"/>
          </a:p>
          <a:p>
            <a:endParaRPr lang="en-GB"/>
          </a:p>
          <a:p>
            <a:endParaRPr lang="en-GB"/>
          </a:p>
          <a:p>
            <a:endParaRPr lang="en-GB"/>
          </a:p>
        </p:txBody>
      </p:sp>
      <p:pic>
        <p:nvPicPr>
          <p:cNvPr id="12" name="Picture 11" descr="A black background with white text&#10;&#10;Description automatically generated">
            <a:extLst>
              <a:ext uri="{FF2B5EF4-FFF2-40B4-BE49-F238E27FC236}">
                <a16:creationId xmlns:a16="http://schemas.microsoft.com/office/drawing/2014/main" id="{94A77C44-6D47-DB31-C3B2-50BAB33B15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58652" y="7664402"/>
            <a:ext cx="4031246" cy="2335022"/>
          </a:xfrm>
          <a:prstGeom prst="rect">
            <a:avLst/>
          </a:prstGeom>
        </p:spPr>
      </p:pic>
    </p:spTree>
    <p:extLst>
      <p:ext uri="{BB962C8B-B14F-4D97-AF65-F5344CB8AC3E}">
        <p14:creationId xmlns:p14="http://schemas.microsoft.com/office/powerpoint/2010/main" val="1362396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writing on a clipboard&#10;&#10;Description automatically generated">
            <a:extLst>
              <a:ext uri="{FF2B5EF4-FFF2-40B4-BE49-F238E27FC236}">
                <a16:creationId xmlns:a16="http://schemas.microsoft.com/office/drawing/2014/main" id="{F08AC1F8-9F8D-9AC7-91DA-2A0D03D9C6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5410" y="-37450"/>
            <a:ext cx="10617990" cy="10362443"/>
          </a:xfrm>
          <a:prstGeom prst="rect">
            <a:avLst/>
          </a:prstGeom>
        </p:spPr>
      </p:pic>
      <p:grpSp>
        <p:nvGrpSpPr>
          <p:cNvPr id="4" name="Group 4"/>
          <p:cNvGrpSpPr>
            <a:grpSpLocks noGrp="1" noUngrp="1" noRot="1" noMove="1" noResize="1"/>
          </p:cNvGrpSpPr>
          <p:nvPr/>
        </p:nvGrpSpPr>
        <p:grpSpPr>
          <a:xfrm>
            <a:off x="-1524000" y="-1333500"/>
            <a:ext cx="14325600" cy="13389278"/>
            <a:chOff x="0" y="0"/>
            <a:chExt cx="869640" cy="812800"/>
          </a:xfrm>
        </p:grpSpPr>
        <p:sp>
          <p:nvSpPr>
            <p:cNvPr id="5" name="Freeform 5"/>
            <p:cNvSpPr>
              <a:spLocks noGrp="1" noRot="1" noMove="1" noResize="1" noEditPoints="1" noAdjustHandles="1" noChangeArrowheads="1" noChangeShapeType="1"/>
            </p:cNvSpPr>
            <p:nvPr/>
          </p:nvSpPr>
          <p:spPr>
            <a:xfrm>
              <a:off x="0" y="0"/>
              <a:ext cx="869640" cy="812800"/>
            </a:xfrm>
            <a:custGeom>
              <a:avLst/>
              <a:gdLst/>
              <a:ahLst/>
              <a:cxnLst/>
              <a:rect l="l" t="t" r="r" b="b"/>
              <a:pathLst>
                <a:path w="869640" h="812800">
                  <a:moveTo>
                    <a:pt x="434820" y="0"/>
                  </a:moveTo>
                  <a:cubicBezTo>
                    <a:pt x="194675" y="0"/>
                    <a:pt x="0" y="181951"/>
                    <a:pt x="0" y="406400"/>
                  </a:cubicBezTo>
                  <a:cubicBezTo>
                    <a:pt x="0" y="630849"/>
                    <a:pt x="194675" y="812800"/>
                    <a:pt x="434820" y="812800"/>
                  </a:cubicBezTo>
                  <a:cubicBezTo>
                    <a:pt x="674964" y="812800"/>
                    <a:pt x="869640" y="630849"/>
                    <a:pt x="869640" y="406400"/>
                  </a:cubicBezTo>
                  <a:cubicBezTo>
                    <a:pt x="869640" y="181951"/>
                    <a:pt x="674964" y="0"/>
                    <a:pt x="434820" y="0"/>
                  </a:cubicBezTo>
                  <a:close/>
                </a:path>
              </a:pathLst>
            </a:custGeom>
            <a:solidFill>
              <a:srgbClr val="D2E4F5"/>
            </a:solidFill>
          </p:spPr>
          <p:txBody>
            <a:bodyPr/>
            <a:lstStyle/>
            <a:p>
              <a:endParaRPr lang="en-GB"/>
            </a:p>
          </p:txBody>
        </p:sp>
        <p:sp>
          <p:nvSpPr>
            <p:cNvPr id="6" name="TextBox 6"/>
            <p:cNvSpPr txBox="1">
              <a:spLocks noGrp="1" noRot="1" noMove="1" noResize="1" noEditPoints="1" noAdjustHandles="1" noChangeArrowheads="1" noChangeShapeType="1"/>
            </p:cNvSpPr>
            <p:nvPr/>
          </p:nvSpPr>
          <p:spPr>
            <a:xfrm>
              <a:off x="81529" y="38100"/>
              <a:ext cx="706582" cy="698500"/>
            </a:xfrm>
            <a:prstGeom prst="rect">
              <a:avLst/>
            </a:prstGeom>
          </p:spPr>
          <p:txBody>
            <a:bodyPr lIns="45689" tIns="45689" rIns="45689" bIns="45689" rtlCol="0" anchor="ctr"/>
            <a:lstStyle/>
            <a:p>
              <a:pPr algn="ctr">
                <a:lnSpc>
                  <a:spcPts val="2392"/>
                </a:lnSpc>
              </a:pPr>
              <a:endParaRPr/>
            </a:p>
          </p:txBody>
        </p:sp>
      </p:grpSp>
      <p:sp>
        <p:nvSpPr>
          <p:cNvPr id="9" name="TextBox 9"/>
          <p:cNvSpPr txBox="1"/>
          <p:nvPr/>
        </p:nvSpPr>
        <p:spPr>
          <a:xfrm>
            <a:off x="3276600" y="1280636"/>
            <a:ext cx="4800600" cy="1015663"/>
          </a:xfrm>
          <a:prstGeom prst="rect">
            <a:avLst/>
          </a:prstGeom>
        </p:spPr>
        <p:txBody>
          <a:bodyPr wrap="square" lIns="0" tIns="0" rIns="0" bIns="0" rtlCol="0" anchor="t">
            <a:spAutoFit/>
          </a:bodyPr>
          <a:lstStyle/>
          <a:p>
            <a:r>
              <a:rPr lang="en-GB" sz="6600">
                <a:solidFill>
                  <a:schemeClr val="accent1"/>
                </a:solidFill>
                <a:latin typeface="Roboto 3"/>
              </a:rPr>
              <a:t>What we did</a:t>
            </a:r>
          </a:p>
        </p:txBody>
      </p:sp>
      <p:sp>
        <p:nvSpPr>
          <p:cNvPr id="10" name="Content Placeholder 2">
            <a:extLst>
              <a:ext uri="{FF2B5EF4-FFF2-40B4-BE49-F238E27FC236}">
                <a16:creationId xmlns:a16="http://schemas.microsoft.com/office/drawing/2014/main" id="{23811E46-8EDE-7477-BAF0-9598AC85089C}"/>
              </a:ext>
            </a:extLst>
          </p:cNvPr>
          <p:cNvSpPr txBox="1">
            <a:spLocks/>
          </p:cNvSpPr>
          <p:nvPr/>
        </p:nvSpPr>
        <p:spPr>
          <a:xfrm>
            <a:off x="685800" y="2781300"/>
            <a:ext cx="11048606" cy="701846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accent1"/>
              </a:buClr>
              <a:buSzPct val="120000"/>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Aim to understand public attitudes to the UK’s child maintenance system – what is it for, what should it do, how should it work?</a:t>
            </a:r>
            <a:b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endPar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a:buClr>
                <a:schemeClr val="accent1"/>
              </a:buClr>
              <a:buSzPct val="120000"/>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Asked opinion of 1,071 adults using the </a:t>
            </a:r>
            <a:r>
              <a:rPr lang="en-GB" sz="2600" err="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Diffley</a:t>
            </a: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Partnership </a:t>
            </a:r>
            <a:r>
              <a:rPr lang="en-GB" sz="2600" err="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ScotPulse</a:t>
            </a: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panel. Respondents were all</a:t>
            </a:r>
          </a:p>
          <a:p>
            <a:pPr lvl="1">
              <a:buClr>
                <a:schemeClr val="accent1"/>
              </a:buClr>
              <a:buSzPct val="120000"/>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Parents of children</a:t>
            </a:r>
          </a:p>
          <a:p>
            <a:pPr lvl="1">
              <a:buClr>
                <a:schemeClr val="accent1"/>
              </a:buClr>
              <a:buSzPct val="120000"/>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Living in Scotland</a:t>
            </a:r>
            <a:br>
              <a:rPr lang="en-GB" sz="26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endParaRPr lang="en-GB" sz="26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a:buClr>
                <a:schemeClr val="accent1"/>
              </a:buClr>
              <a:buSzPct val="120000"/>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Responses collected between </a:t>
            </a:r>
            <a:r>
              <a:rPr lang="en-GB" sz="26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March 1 and March 5 2024</a:t>
            </a:r>
            <a:b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endPar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a:buClr>
                <a:schemeClr val="accent1"/>
              </a:buClr>
              <a:buSzPct val="120000"/>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This polling relates to opinion in Scotland. However, because the findings are generally stark, we would not expect patterns of opinion to differ significantly in other parts of the UK</a:t>
            </a:r>
            <a:endParaRPr lang="en-GB"/>
          </a:p>
          <a:p>
            <a:endParaRPr lang="en-GB"/>
          </a:p>
          <a:p>
            <a:endParaRPr lang="en-GB"/>
          </a:p>
          <a:p>
            <a:endParaRPr lang="en-GB"/>
          </a:p>
          <a:p>
            <a:endParaRPr lang="en-GB"/>
          </a:p>
        </p:txBody>
      </p:sp>
      <p:pic>
        <p:nvPicPr>
          <p:cNvPr id="12" name="Picture 11" descr="A black background with white text&#10;&#10;Description automatically generated">
            <a:extLst>
              <a:ext uri="{FF2B5EF4-FFF2-40B4-BE49-F238E27FC236}">
                <a16:creationId xmlns:a16="http://schemas.microsoft.com/office/drawing/2014/main" id="{94A77C44-6D47-DB31-C3B2-50BAB33B15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58652" y="7664402"/>
            <a:ext cx="4031246" cy="2335022"/>
          </a:xfrm>
          <a:prstGeom prst="rect">
            <a:avLst/>
          </a:prstGeom>
        </p:spPr>
      </p:pic>
    </p:spTree>
    <p:extLst>
      <p:ext uri="{BB962C8B-B14F-4D97-AF65-F5344CB8AC3E}">
        <p14:creationId xmlns:p14="http://schemas.microsoft.com/office/powerpoint/2010/main" val="256524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3667514" y="-1399996"/>
            <a:ext cx="13806740" cy="1380674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2E4F5"/>
          </a:solidFill>
        </p:spPr>
        <p:txBody>
          <a:bodyPr/>
          <a:lstStyle/>
          <a:p>
            <a:endParaRPr lang="en-GB"/>
          </a:p>
        </p:txBody>
      </p:sp>
      <p:sp>
        <p:nvSpPr>
          <p:cNvPr id="5" name="TextBox 5"/>
          <p:cNvSpPr txBox="1"/>
          <p:nvPr/>
        </p:nvSpPr>
        <p:spPr>
          <a:xfrm>
            <a:off x="1295400" y="1689857"/>
            <a:ext cx="8386094" cy="3449662"/>
          </a:xfrm>
          <a:prstGeom prst="rect">
            <a:avLst/>
          </a:prstGeom>
        </p:spPr>
        <p:txBody>
          <a:bodyPr wrap="square" lIns="0" tIns="0" rIns="0" bIns="0" rtlCol="0" anchor="t">
            <a:spAutoFit/>
          </a:bodyPr>
          <a:lstStyle/>
          <a:p>
            <a:pPr algn="l">
              <a:lnSpc>
                <a:spcPts val="6804"/>
              </a:lnSpc>
            </a:pPr>
            <a:r>
              <a:rPr lang="en-GB" sz="5600">
                <a:solidFill>
                  <a:schemeClr val="accent1"/>
                </a:solidFill>
                <a:latin typeface="Roboto 3"/>
              </a:rPr>
              <a:t>Single parents are </a:t>
            </a:r>
          </a:p>
          <a:p>
            <a:pPr algn="l">
              <a:lnSpc>
                <a:spcPts val="6804"/>
              </a:lnSpc>
            </a:pPr>
            <a:r>
              <a:rPr lang="en-GB" sz="5600">
                <a:solidFill>
                  <a:schemeClr val="accent1"/>
                </a:solidFill>
                <a:latin typeface="Roboto 3"/>
              </a:rPr>
              <a:t>more likely to struggle to ensure their children’s financial security</a:t>
            </a:r>
            <a:endParaRPr lang="en-US" sz="5600">
              <a:solidFill>
                <a:schemeClr val="accent1"/>
              </a:solidFill>
              <a:latin typeface="Roboto 3"/>
            </a:endParaRPr>
          </a:p>
        </p:txBody>
      </p:sp>
      <p:sp>
        <p:nvSpPr>
          <p:cNvPr id="9" name="TextBox 8">
            <a:extLst>
              <a:ext uri="{FF2B5EF4-FFF2-40B4-BE49-F238E27FC236}">
                <a16:creationId xmlns:a16="http://schemas.microsoft.com/office/drawing/2014/main" id="{CB6391CC-72CA-B9AA-3990-C88B057B832A}"/>
              </a:ext>
            </a:extLst>
          </p:cNvPr>
          <p:cNvSpPr txBox="1"/>
          <p:nvPr/>
        </p:nvSpPr>
        <p:spPr>
          <a:xfrm>
            <a:off x="10591800" y="5631860"/>
            <a:ext cx="10972800" cy="769441"/>
          </a:xfrm>
          <a:prstGeom prst="rect">
            <a:avLst/>
          </a:prstGeom>
          <a:noFill/>
        </p:spPr>
        <p:txBody>
          <a:bodyPr wrap="square">
            <a:spAutoFit/>
          </a:bodyPr>
          <a:lstStyle/>
          <a:p>
            <a:r>
              <a:rPr lang="en-GB" sz="4400" b="1">
                <a:solidFill>
                  <a:schemeClr val="bg1"/>
                </a:solidFill>
              </a:rPr>
              <a:t>(placeholder graphic content)</a:t>
            </a:r>
          </a:p>
        </p:txBody>
      </p:sp>
      <p:sp>
        <p:nvSpPr>
          <p:cNvPr id="12" name="TextBox 11">
            <a:extLst>
              <a:ext uri="{FF2B5EF4-FFF2-40B4-BE49-F238E27FC236}">
                <a16:creationId xmlns:a16="http://schemas.microsoft.com/office/drawing/2014/main" id="{041FC285-63AF-B02D-C4AB-98EA0343477B}"/>
              </a:ext>
            </a:extLst>
          </p:cNvPr>
          <p:cNvSpPr txBox="1"/>
          <p:nvPr/>
        </p:nvSpPr>
        <p:spPr>
          <a:xfrm>
            <a:off x="762000" y="5905500"/>
            <a:ext cx="8778912" cy="2492990"/>
          </a:xfrm>
          <a:prstGeom prst="rect">
            <a:avLst/>
          </a:prstGeom>
          <a:noFill/>
        </p:spPr>
        <p:txBody>
          <a:bodyPr wrap="square">
            <a:spAutoFit/>
          </a:bodyPr>
          <a:lstStyle/>
          <a:p>
            <a:pPr marL="457200" indent="-457200">
              <a:buClr>
                <a:schemeClr val="accent1"/>
              </a:buClr>
              <a:buSzPct val="120000"/>
              <a:buFont typeface="Arial" panose="020B0604020202020204" pitchFamily="34" charset="0"/>
              <a:buChar char="•"/>
            </a:pPr>
            <a:r>
              <a:rPr lang="en-GB" sz="26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 third (34 per cent) of parents </a:t>
            </a: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with sole care of a child said their income was too low to be “able to provide them with the most basic essentials every day”</a:t>
            </a:r>
            <a:b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endPar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marL="457200" indent="-457200">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This is roughly double the rate among parents living as couples</a:t>
            </a:r>
          </a:p>
        </p:txBody>
      </p:sp>
      <p:graphicFrame>
        <p:nvGraphicFramePr>
          <p:cNvPr id="14" name="Chart 13">
            <a:extLst>
              <a:ext uri="{FF2B5EF4-FFF2-40B4-BE49-F238E27FC236}">
                <a16:creationId xmlns:a16="http://schemas.microsoft.com/office/drawing/2014/main" id="{31AD4E98-4E67-0DAB-A2CC-05476E2BBF49}"/>
              </a:ext>
            </a:extLst>
          </p:cNvPr>
          <p:cNvGraphicFramePr>
            <a:graphicFrameLocks/>
          </p:cNvGraphicFramePr>
          <p:nvPr>
            <p:extLst>
              <p:ext uri="{D42A27DB-BD31-4B8C-83A1-F6EECF244321}">
                <p14:modId xmlns:p14="http://schemas.microsoft.com/office/powerpoint/2010/main" val="3149837845"/>
              </p:ext>
            </p:extLst>
          </p:nvPr>
        </p:nvGraphicFramePr>
        <p:xfrm>
          <a:off x="10287000" y="2247900"/>
          <a:ext cx="7804109" cy="5334000"/>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4DB1C982-800C-7B51-B5B8-BEC21AD2271E}"/>
              </a:ext>
            </a:extLst>
          </p:cNvPr>
          <p:cNvSpPr txBox="1"/>
          <p:nvPr/>
        </p:nvSpPr>
        <p:spPr>
          <a:xfrm>
            <a:off x="11157796" y="7752159"/>
            <a:ext cx="6363586" cy="646331"/>
          </a:xfrm>
          <a:prstGeom prst="rect">
            <a:avLst/>
          </a:prstGeom>
          <a:noFill/>
        </p:spPr>
        <p:txBody>
          <a:bodyPr wrap="square" rtlCol="0">
            <a:spAutoFit/>
          </a:bodyPr>
          <a:lstStyle/>
          <a:p>
            <a:r>
              <a:rPr lang="en-GB">
                <a:solidFill>
                  <a:schemeClr val="tx1">
                    <a:lumMod val="75000"/>
                    <a:lumOff val="25000"/>
                  </a:schemeClr>
                </a:solidFill>
              </a:rPr>
              <a:t>Sample: 726 parents in couples, 114 single parents, excludes “don’t know” response.</a:t>
            </a:r>
          </a:p>
        </p:txBody>
      </p:sp>
      <p:pic>
        <p:nvPicPr>
          <p:cNvPr id="10" name="Picture 9" descr="A logo for a child maintenance company&#10;&#10;Description automatically generated">
            <a:extLst>
              <a:ext uri="{FF2B5EF4-FFF2-40B4-BE49-F238E27FC236}">
                <a16:creationId xmlns:a16="http://schemas.microsoft.com/office/drawing/2014/main" id="{B9C0EA5F-7CFB-C62A-4A6A-6637444F34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59000" y="8267347"/>
            <a:ext cx="2917416" cy="168985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3667514" y="-1399996"/>
            <a:ext cx="13806740" cy="1380674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2E4F5"/>
          </a:solidFill>
        </p:spPr>
        <p:txBody>
          <a:bodyPr/>
          <a:lstStyle/>
          <a:p>
            <a:endParaRPr lang="en-GB"/>
          </a:p>
        </p:txBody>
      </p:sp>
      <p:sp>
        <p:nvSpPr>
          <p:cNvPr id="5" name="TextBox 5"/>
          <p:cNvSpPr txBox="1"/>
          <p:nvPr/>
        </p:nvSpPr>
        <p:spPr>
          <a:xfrm>
            <a:off x="1168093" y="871681"/>
            <a:ext cx="9082162" cy="2616101"/>
          </a:xfrm>
          <a:prstGeom prst="rect">
            <a:avLst/>
          </a:prstGeom>
        </p:spPr>
        <p:txBody>
          <a:bodyPr wrap="square" lIns="0" tIns="0" rIns="0" bIns="0" rtlCol="0" anchor="t">
            <a:spAutoFit/>
          </a:bodyPr>
          <a:lstStyle/>
          <a:p>
            <a:pPr algn="l">
              <a:lnSpc>
                <a:spcPts val="6804"/>
              </a:lnSpc>
            </a:pPr>
            <a:r>
              <a:rPr lang="en-GB" sz="6000">
                <a:solidFill>
                  <a:schemeClr val="accent1"/>
                </a:solidFill>
                <a:latin typeface="Roboto 3"/>
              </a:rPr>
              <a:t>Strong support for </a:t>
            </a:r>
          </a:p>
          <a:p>
            <a:pPr algn="l">
              <a:lnSpc>
                <a:spcPts val="6804"/>
              </a:lnSpc>
            </a:pPr>
            <a:r>
              <a:rPr lang="en-GB" sz="6000">
                <a:solidFill>
                  <a:schemeClr val="accent1"/>
                </a:solidFill>
                <a:latin typeface="Roboto 3"/>
              </a:rPr>
              <a:t>child maintenance to </a:t>
            </a:r>
          </a:p>
          <a:p>
            <a:pPr algn="l">
              <a:lnSpc>
                <a:spcPts val="6804"/>
              </a:lnSpc>
            </a:pPr>
            <a:r>
              <a:rPr lang="en-GB" sz="6000">
                <a:solidFill>
                  <a:schemeClr val="accent1"/>
                </a:solidFill>
                <a:latin typeface="Roboto 3"/>
              </a:rPr>
              <a:t>help solve this problem</a:t>
            </a:r>
            <a:endParaRPr lang="en-US" sz="6000">
              <a:solidFill>
                <a:schemeClr val="accent1"/>
              </a:solidFill>
              <a:latin typeface="Roboto 3"/>
            </a:endParaRPr>
          </a:p>
        </p:txBody>
      </p:sp>
      <p:sp>
        <p:nvSpPr>
          <p:cNvPr id="9" name="TextBox 8">
            <a:extLst>
              <a:ext uri="{FF2B5EF4-FFF2-40B4-BE49-F238E27FC236}">
                <a16:creationId xmlns:a16="http://schemas.microsoft.com/office/drawing/2014/main" id="{CB6391CC-72CA-B9AA-3990-C88B057B832A}"/>
              </a:ext>
            </a:extLst>
          </p:cNvPr>
          <p:cNvSpPr txBox="1"/>
          <p:nvPr/>
        </p:nvSpPr>
        <p:spPr>
          <a:xfrm>
            <a:off x="10591800" y="5631860"/>
            <a:ext cx="10972800" cy="769441"/>
          </a:xfrm>
          <a:prstGeom prst="rect">
            <a:avLst/>
          </a:prstGeom>
          <a:noFill/>
        </p:spPr>
        <p:txBody>
          <a:bodyPr wrap="square">
            <a:spAutoFit/>
          </a:bodyPr>
          <a:lstStyle/>
          <a:p>
            <a:r>
              <a:rPr lang="en-GB" sz="4400" b="1">
                <a:solidFill>
                  <a:schemeClr val="bg1"/>
                </a:solidFill>
              </a:rPr>
              <a:t>(placeholder graphic content)</a:t>
            </a:r>
          </a:p>
        </p:txBody>
      </p:sp>
      <p:sp>
        <p:nvSpPr>
          <p:cNvPr id="12" name="TextBox 11">
            <a:extLst>
              <a:ext uri="{FF2B5EF4-FFF2-40B4-BE49-F238E27FC236}">
                <a16:creationId xmlns:a16="http://schemas.microsoft.com/office/drawing/2014/main" id="{041FC285-63AF-B02D-C4AB-98EA0343477B}"/>
              </a:ext>
            </a:extLst>
          </p:cNvPr>
          <p:cNvSpPr txBox="1"/>
          <p:nvPr/>
        </p:nvSpPr>
        <p:spPr>
          <a:xfrm>
            <a:off x="664246" y="4013840"/>
            <a:ext cx="8778912" cy="4893647"/>
          </a:xfrm>
          <a:prstGeom prst="rect">
            <a:avLst/>
          </a:prstGeom>
          <a:noFill/>
        </p:spPr>
        <p:txBody>
          <a:bodyPr wrap="square">
            <a:spAutoFit/>
          </a:bodyPr>
          <a:lstStyle/>
          <a:p>
            <a:pPr marL="457200" indent="-457200">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We found near unanimous agreement that ensuring parents can afford essentials for their children is an important function of child maintenance</a:t>
            </a:r>
            <a:b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endPar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marL="457200" indent="-457200">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We also found high levels of agreement that children should be financially supported by both parents</a:t>
            </a:r>
            <a:b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endPar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marL="457200" indent="-457200">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While respondents generally think it important that parents, not the government, pay for a child’s needs, support for this proposition is lower, perhaps reflecting cases where parents’ combined finances alone are too low to ensure children can afford basic needs</a:t>
            </a:r>
          </a:p>
        </p:txBody>
      </p:sp>
      <p:graphicFrame>
        <p:nvGraphicFramePr>
          <p:cNvPr id="6" name="Chart 5">
            <a:extLst>
              <a:ext uri="{FF2B5EF4-FFF2-40B4-BE49-F238E27FC236}">
                <a16:creationId xmlns:a16="http://schemas.microsoft.com/office/drawing/2014/main" id="{54A5F71B-A904-B118-74B2-C545E2D724C2}"/>
              </a:ext>
            </a:extLst>
          </p:cNvPr>
          <p:cNvGraphicFramePr>
            <a:graphicFrameLocks/>
          </p:cNvGraphicFramePr>
          <p:nvPr>
            <p:extLst>
              <p:ext uri="{D42A27DB-BD31-4B8C-83A1-F6EECF244321}">
                <p14:modId xmlns:p14="http://schemas.microsoft.com/office/powerpoint/2010/main" val="458406837"/>
              </p:ext>
            </p:extLst>
          </p:nvPr>
        </p:nvGraphicFramePr>
        <p:xfrm>
          <a:off x="10139226" y="681114"/>
          <a:ext cx="7776276" cy="770088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91E36A81-19E3-0B05-F59A-09AD3C2C4B1D}"/>
              </a:ext>
            </a:extLst>
          </p:cNvPr>
          <p:cNvSpPr txBox="1"/>
          <p:nvPr/>
        </p:nvSpPr>
        <p:spPr>
          <a:xfrm>
            <a:off x="10361283" y="8629066"/>
            <a:ext cx="5957562" cy="369332"/>
          </a:xfrm>
          <a:prstGeom prst="rect">
            <a:avLst/>
          </a:prstGeom>
          <a:noFill/>
        </p:spPr>
        <p:txBody>
          <a:bodyPr wrap="square" rtlCol="0">
            <a:spAutoFit/>
          </a:bodyPr>
          <a:lstStyle/>
          <a:p>
            <a:r>
              <a:rPr lang="en-GB">
                <a:solidFill>
                  <a:schemeClr val="tx1">
                    <a:lumMod val="75000"/>
                    <a:lumOff val="25000"/>
                  </a:schemeClr>
                </a:solidFill>
              </a:rPr>
              <a:t>Sample: 1,069 parents in Scotland</a:t>
            </a:r>
          </a:p>
        </p:txBody>
      </p:sp>
      <p:pic>
        <p:nvPicPr>
          <p:cNvPr id="10" name="Picture 9" descr="A logo for a child maintenance company&#10;&#10;Description automatically generated">
            <a:extLst>
              <a:ext uri="{FF2B5EF4-FFF2-40B4-BE49-F238E27FC236}">
                <a16:creationId xmlns:a16="http://schemas.microsoft.com/office/drawing/2014/main" id="{BDFA52E0-ECF4-BB10-F20E-0234153935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59000" y="8267347"/>
            <a:ext cx="2917416" cy="1689857"/>
          </a:xfrm>
          <a:prstGeom prst="rect">
            <a:avLst/>
          </a:prstGeom>
        </p:spPr>
      </p:pic>
    </p:spTree>
    <p:extLst>
      <p:ext uri="{BB962C8B-B14F-4D97-AF65-F5344CB8AC3E}">
        <p14:creationId xmlns:p14="http://schemas.microsoft.com/office/powerpoint/2010/main" val="2302868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3667514" y="-1399996"/>
            <a:ext cx="13806740" cy="1380674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2E4F5"/>
          </a:solidFill>
        </p:spPr>
        <p:txBody>
          <a:bodyPr/>
          <a:lstStyle/>
          <a:p>
            <a:endParaRPr lang="en-GB"/>
          </a:p>
        </p:txBody>
      </p:sp>
      <p:sp>
        <p:nvSpPr>
          <p:cNvPr id="5" name="TextBox 5"/>
          <p:cNvSpPr txBox="1"/>
          <p:nvPr/>
        </p:nvSpPr>
        <p:spPr>
          <a:xfrm>
            <a:off x="990600" y="800100"/>
            <a:ext cx="8386094" cy="2215991"/>
          </a:xfrm>
          <a:prstGeom prst="rect">
            <a:avLst/>
          </a:prstGeom>
        </p:spPr>
        <p:txBody>
          <a:bodyPr wrap="square" lIns="0" tIns="0" rIns="0" bIns="0" rtlCol="0" anchor="t">
            <a:spAutoFit/>
          </a:bodyPr>
          <a:lstStyle/>
          <a:p>
            <a:pPr algn="l"/>
            <a:r>
              <a:rPr lang="en-GB" sz="4800">
                <a:solidFill>
                  <a:schemeClr val="accent1"/>
                </a:solidFill>
                <a:latin typeface="Roboto 3"/>
              </a:rPr>
              <a:t>We found an expectation </a:t>
            </a:r>
          </a:p>
          <a:p>
            <a:pPr algn="l"/>
            <a:r>
              <a:rPr lang="en-GB" sz="4800">
                <a:solidFill>
                  <a:schemeClr val="accent1"/>
                </a:solidFill>
                <a:latin typeface="Roboto 3"/>
              </a:rPr>
              <a:t>that the state should actively help separated parents</a:t>
            </a:r>
            <a:endParaRPr lang="en-US" sz="4800">
              <a:solidFill>
                <a:schemeClr val="accent1"/>
              </a:solidFill>
              <a:latin typeface="Roboto 3"/>
            </a:endParaRPr>
          </a:p>
        </p:txBody>
      </p:sp>
      <p:sp>
        <p:nvSpPr>
          <p:cNvPr id="9" name="TextBox 8">
            <a:extLst>
              <a:ext uri="{FF2B5EF4-FFF2-40B4-BE49-F238E27FC236}">
                <a16:creationId xmlns:a16="http://schemas.microsoft.com/office/drawing/2014/main" id="{CB6391CC-72CA-B9AA-3990-C88B057B832A}"/>
              </a:ext>
            </a:extLst>
          </p:cNvPr>
          <p:cNvSpPr txBox="1"/>
          <p:nvPr/>
        </p:nvSpPr>
        <p:spPr>
          <a:xfrm>
            <a:off x="10591800" y="5631860"/>
            <a:ext cx="10972800" cy="769441"/>
          </a:xfrm>
          <a:prstGeom prst="rect">
            <a:avLst/>
          </a:prstGeom>
          <a:noFill/>
        </p:spPr>
        <p:txBody>
          <a:bodyPr wrap="square">
            <a:spAutoFit/>
          </a:bodyPr>
          <a:lstStyle/>
          <a:p>
            <a:r>
              <a:rPr lang="en-GB" sz="4400" b="1">
                <a:solidFill>
                  <a:schemeClr val="bg1"/>
                </a:solidFill>
              </a:rPr>
              <a:t>(placeholder graphic content)</a:t>
            </a:r>
          </a:p>
        </p:txBody>
      </p:sp>
      <p:sp>
        <p:nvSpPr>
          <p:cNvPr id="12" name="TextBox 11">
            <a:extLst>
              <a:ext uri="{FF2B5EF4-FFF2-40B4-BE49-F238E27FC236}">
                <a16:creationId xmlns:a16="http://schemas.microsoft.com/office/drawing/2014/main" id="{041FC285-63AF-B02D-C4AB-98EA0343477B}"/>
              </a:ext>
            </a:extLst>
          </p:cNvPr>
          <p:cNvSpPr txBox="1"/>
          <p:nvPr/>
        </p:nvSpPr>
        <p:spPr>
          <a:xfrm>
            <a:off x="365088" y="3554368"/>
            <a:ext cx="8778912" cy="5693866"/>
          </a:xfrm>
          <a:prstGeom prst="rect">
            <a:avLst/>
          </a:prstGeom>
          <a:noFill/>
        </p:spPr>
        <p:txBody>
          <a:bodyPr wrap="square">
            <a:spAutoFit/>
          </a:bodyPr>
          <a:lstStyle/>
          <a:p>
            <a:pPr marL="457200" indent="-457200">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Respondents think the state should have a high involvement in helping separated families arrive at a fair and working arrangement</a:t>
            </a:r>
            <a:b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endPar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marL="457200" indent="-457200">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This extends from helping parents calculate maintenance payments, to assisting in directly transferring payments</a:t>
            </a:r>
            <a:b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endPar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marL="457200" indent="-457200">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It also includes offering mediation when separating parents run into difficulties</a:t>
            </a:r>
            <a:b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endPar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marL="457200" indent="-457200">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Overall, there is a general expectation that the state should be actively supporting parents rather than taking a “hands-off” approach</a:t>
            </a:r>
          </a:p>
        </p:txBody>
      </p:sp>
      <p:sp>
        <p:nvSpPr>
          <p:cNvPr id="8" name="TextBox 7">
            <a:extLst>
              <a:ext uri="{FF2B5EF4-FFF2-40B4-BE49-F238E27FC236}">
                <a16:creationId xmlns:a16="http://schemas.microsoft.com/office/drawing/2014/main" id="{91E36A81-19E3-0B05-F59A-09AD3C2C4B1D}"/>
              </a:ext>
            </a:extLst>
          </p:cNvPr>
          <p:cNvSpPr txBox="1"/>
          <p:nvPr/>
        </p:nvSpPr>
        <p:spPr>
          <a:xfrm>
            <a:off x="10295577" y="9423602"/>
            <a:ext cx="5957562" cy="369332"/>
          </a:xfrm>
          <a:prstGeom prst="rect">
            <a:avLst/>
          </a:prstGeom>
          <a:noFill/>
        </p:spPr>
        <p:txBody>
          <a:bodyPr wrap="square" rtlCol="0">
            <a:spAutoFit/>
          </a:bodyPr>
          <a:lstStyle/>
          <a:p>
            <a:r>
              <a:rPr lang="en-GB">
                <a:solidFill>
                  <a:schemeClr val="tx1">
                    <a:lumMod val="65000"/>
                    <a:lumOff val="35000"/>
                  </a:schemeClr>
                </a:solidFill>
              </a:rPr>
              <a:t>Sample: 1,069 parents in Scotland</a:t>
            </a:r>
          </a:p>
        </p:txBody>
      </p:sp>
      <p:graphicFrame>
        <p:nvGraphicFramePr>
          <p:cNvPr id="10" name="Chart 9">
            <a:extLst>
              <a:ext uri="{FF2B5EF4-FFF2-40B4-BE49-F238E27FC236}">
                <a16:creationId xmlns:a16="http://schemas.microsoft.com/office/drawing/2014/main" id="{DE7C336A-38CF-EB05-E184-98FCD13D14EA}"/>
              </a:ext>
            </a:extLst>
          </p:cNvPr>
          <p:cNvGraphicFramePr>
            <a:graphicFrameLocks/>
          </p:cNvGraphicFramePr>
          <p:nvPr>
            <p:extLst>
              <p:ext uri="{D42A27DB-BD31-4B8C-83A1-F6EECF244321}">
                <p14:modId xmlns:p14="http://schemas.microsoft.com/office/powerpoint/2010/main" val="1973519862"/>
              </p:ext>
            </p:extLst>
          </p:nvPr>
        </p:nvGraphicFramePr>
        <p:xfrm>
          <a:off x="10093349" y="399651"/>
          <a:ext cx="8148773" cy="8445824"/>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descr="A logo for a child maintenance company&#10;&#10;Description automatically generated">
            <a:extLst>
              <a:ext uri="{FF2B5EF4-FFF2-40B4-BE49-F238E27FC236}">
                <a16:creationId xmlns:a16="http://schemas.microsoft.com/office/drawing/2014/main" id="{862A1110-7D05-86D5-E7CF-BD115EA60EC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52178" y="8728241"/>
            <a:ext cx="2362200" cy="1368259"/>
          </a:xfrm>
          <a:prstGeom prst="rect">
            <a:avLst/>
          </a:prstGeom>
        </p:spPr>
      </p:pic>
    </p:spTree>
    <p:extLst>
      <p:ext uri="{BB962C8B-B14F-4D97-AF65-F5344CB8AC3E}">
        <p14:creationId xmlns:p14="http://schemas.microsoft.com/office/powerpoint/2010/main" val="409857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3667514" y="-1399996"/>
            <a:ext cx="13806740" cy="1380674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2E4F5"/>
          </a:solidFill>
        </p:spPr>
        <p:txBody>
          <a:bodyPr/>
          <a:lstStyle/>
          <a:p>
            <a:endParaRPr lang="en-GB"/>
          </a:p>
        </p:txBody>
      </p:sp>
      <p:sp>
        <p:nvSpPr>
          <p:cNvPr id="5" name="TextBox 5"/>
          <p:cNvSpPr txBox="1"/>
          <p:nvPr/>
        </p:nvSpPr>
        <p:spPr>
          <a:xfrm>
            <a:off x="1066800" y="1062251"/>
            <a:ext cx="8778912" cy="2123658"/>
          </a:xfrm>
          <a:prstGeom prst="rect">
            <a:avLst/>
          </a:prstGeom>
        </p:spPr>
        <p:txBody>
          <a:bodyPr wrap="square" lIns="0" tIns="0" rIns="0" bIns="0" rtlCol="0" anchor="t">
            <a:spAutoFit/>
          </a:bodyPr>
          <a:lstStyle/>
          <a:p>
            <a:pPr algn="l"/>
            <a:r>
              <a:rPr lang="en-GB" sz="4600">
                <a:solidFill>
                  <a:schemeClr val="accent1"/>
                </a:solidFill>
                <a:latin typeface="Roboto 3"/>
              </a:rPr>
              <a:t>However, in the experience </a:t>
            </a:r>
          </a:p>
          <a:p>
            <a:pPr algn="l"/>
            <a:r>
              <a:rPr lang="en-GB" sz="4600">
                <a:solidFill>
                  <a:schemeClr val="accent1"/>
                </a:solidFill>
                <a:latin typeface="Roboto 3"/>
              </a:rPr>
              <a:t>of many parents, expectations are not being fulfilled</a:t>
            </a:r>
            <a:endParaRPr lang="en-US" sz="4600">
              <a:solidFill>
                <a:schemeClr val="accent1"/>
              </a:solidFill>
              <a:latin typeface="Roboto 3"/>
            </a:endParaRPr>
          </a:p>
        </p:txBody>
      </p:sp>
      <p:sp>
        <p:nvSpPr>
          <p:cNvPr id="9" name="TextBox 8">
            <a:extLst>
              <a:ext uri="{FF2B5EF4-FFF2-40B4-BE49-F238E27FC236}">
                <a16:creationId xmlns:a16="http://schemas.microsoft.com/office/drawing/2014/main" id="{CB6391CC-72CA-B9AA-3990-C88B057B832A}"/>
              </a:ext>
            </a:extLst>
          </p:cNvPr>
          <p:cNvSpPr txBox="1"/>
          <p:nvPr/>
        </p:nvSpPr>
        <p:spPr>
          <a:xfrm>
            <a:off x="10591800" y="5631860"/>
            <a:ext cx="10972800" cy="769441"/>
          </a:xfrm>
          <a:prstGeom prst="rect">
            <a:avLst/>
          </a:prstGeom>
          <a:noFill/>
        </p:spPr>
        <p:txBody>
          <a:bodyPr wrap="square">
            <a:spAutoFit/>
          </a:bodyPr>
          <a:lstStyle/>
          <a:p>
            <a:r>
              <a:rPr lang="en-GB" sz="4400" b="1">
                <a:solidFill>
                  <a:schemeClr val="bg1"/>
                </a:solidFill>
              </a:rPr>
              <a:t>(placeholder graphic content)</a:t>
            </a:r>
          </a:p>
        </p:txBody>
      </p:sp>
      <p:sp>
        <p:nvSpPr>
          <p:cNvPr id="12" name="TextBox 11">
            <a:extLst>
              <a:ext uri="{FF2B5EF4-FFF2-40B4-BE49-F238E27FC236}">
                <a16:creationId xmlns:a16="http://schemas.microsoft.com/office/drawing/2014/main" id="{041FC285-63AF-B02D-C4AB-98EA0343477B}"/>
              </a:ext>
            </a:extLst>
          </p:cNvPr>
          <p:cNvSpPr txBox="1"/>
          <p:nvPr/>
        </p:nvSpPr>
        <p:spPr>
          <a:xfrm>
            <a:off x="527758" y="3500105"/>
            <a:ext cx="8964277" cy="6555641"/>
          </a:xfrm>
          <a:prstGeom prst="rect">
            <a:avLst/>
          </a:prstGeom>
          <a:noFill/>
        </p:spPr>
        <p:txBody>
          <a:bodyPr wrap="square">
            <a:spAutoFit/>
          </a:bodyPr>
          <a:lstStyle/>
          <a:p>
            <a:pPr marL="457200" indent="-457200">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We asked parents whether they had a positive or negative experience reflecting on the CMS’s role in helping reach an agreement</a:t>
            </a:r>
            <a:b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endPar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marL="457200" indent="-457200">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We also asked if they thought the CMS reduces or increases conflict</a:t>
            </a:r>
            <a:b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endPar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marL="457200" indent="-457200">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On both measures around a quarter of experienced parents expressed positive views. However, larger groups (</a:t>
            </a:r>
            <a:r>
              <a:rPr lang="en-GB" sz="2600" b="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over a third in both cases</a:t>
            </a: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said they had a negative experience and the CMS increases conflict</a:t>
            </a:r>
            <a:b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endPar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marL="457200" indent="-457200">
              <a:buClr>
                <a:schemeClr val="accent1"/>
              </a:buClr>
              <a:buSzPct val="120000"/>
              <a:buFont typeface="Arial" panose="020B0604020202020204" pitchFamily="34" charset="0"/>
              <a:buChar char="•"/>
            </a:pPr>
            <a:r>
              <a:rPr lang="en-GB" sz="26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While there are cases in which the current approach to child maintenance works for parents, there are more cases where it does not</a:t>
            </a:r>
          </a:p>
          <a:p>
            <a:pPr marL="457200" indent="-457200">
              <a:buFont typeface="Arial" panose="020B0604020202020204" pitchFamily="34" charset="0"/>
              <a:buChar char="•"/>
            </a:pPr>
            <a:endParaRPr lang="en-GB" sz="3000">
              <a:latin typeface="Roboto" panose="02000000000000000000" pitchFamily="2" charset="0"/>
              <a:ea typeface="Roboto" panose="02000000000000000000" pitchFamily="2" charset="0"/>
              <a:cs typeface="Roboto" panose="02000000000000000000" pitchFamily="2" charset="0"/>
            </a:endParaRPr>
          </a:p>
        </p:txBody>
      </p:sp>
      <p:graphicFrame>
        <p:nvGraphicFramePr>
          <p:cNvPr id="6" name="Chart 5">
            <a:extLst>
              <a:ext uri="{FF2B5EF4-FFF2-40B4-BE49-F238E27FC236}">
                <a16:creationId xmlns:a16="http://schemas.microsoft.com/office/drawing/2014/main" id="{6807E12F-ECC6-5C9F-5460-B0C2889F1AB6}"/>
              </a:ext>
            </a:extLst>
          </p:cNvPr>
          <p:cNvGraphicFramePr>
            <a:graphicFrameLocks/>
          </p:cNvGraphicFramePr>
          <p:nvPr>
            <p:extLst>
              <p:ext uri="{D42A27DB-BD31-4B8C-83A1-F6EECF244321}">
                <p14:modId xmlns:p14="http://schemas.microsoft.com/office/powerpoint/2010/main" val="562648770"/>
              </p:ext>
            </p:extLst>
          </p:nvPr>
        </p:nvGraphicFramePr>
        <p:xfrm>
          <a:off x="10404376" y="1028700"/>
          <a:ext cx="7655024" cy="36264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0193A00C-24F8-C8F6-4ED9-2D6057262AAD}"/>
              </a:ext>
            </a:extLst>
          </p:cNvPr>
          <p:cNvGraphicFramePr>
            <a:graphicFrameLocks/>
          </p:cNvGraphicFramePr>
          <p:nvPr>
            <p:extLst>
              <p:ext uri="{D42A27DB-BD31-4B8C-83A1-F6EECF244321}">
                <p14:modId xmlns:p14="http://schemas.microsoft.com/office/powerpoint/2010/main" val="3044950995"/>
              </p:ext>
            </p:extLst>
          </p:nvPr>
        </p:nvGraphicFramePr>
        <p:xfrm>
          <a:off x="10404376" y="5217878"/>
          <a:ext cx="7655024" cy="3888022"/>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8D375688-43D9-844D-1393-160CD7C2411F}"/>
              </a:ext>
            </a:extLst>
          </p:cNvPr>
          <p:cNvSpPr txBox="1"/>
          <p:nvPr/>
        </p:nvSpPr>
        <p:spPr>
          <a:xfrm>
            <a:off x="10591800" y="9436289"/>
            <a:ext cx="5957562" cy="584775"/>
          </a:xfrm>
          <a:prstGeom prst="rect">
            <a:avLst/>
          </a:prstGeom>
          <a:noFill/>
        </p:spPr>
        <p:txBody>
          <a:bodyPr wrap="square" rtlCol="0">
            <a:spAutoFit/>
          </a:bodyPr>
          <a:lstStyle/>
          <a:p>
            <a:r>
              <a:rPr lang="en-GB" sz="1600"/>
              <a:t>Sample: 210 parents in Scotland with experience either </a:t>
            </a:r>
          </a:p>
          <a:p>
            <a:r>
              <a:rPr lang="en-GB" sz="1600"/>
              <a:t>paying or receiving child maintenance</a:t>
            </a:r>
          </a:p>
        </p:txBody>
      </p:sp>
      <p:pic>
        <p:nvPicPr>
          <p:cNvPr id="8" name="Picture 7" descr="A logo for a child maintenance company&#10;&#10;Description automatically generated">
            <a:extLst>
              <a:ext uri="{FF2B5EF4-FFF2-40B4-BE49-F238E27FC236}">
                <a16:creationId xmlns:a16="http://schemas.microsoft.com/office/drawing/2014/main" id="{E5106DCB-0253-4AD3-5E13-8CA1E48959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08114" y="9005280"/>
            <a:ext cx="2212796" cy="1281720"/>
          </a:xfrm>
          <a:prstGeom prst="rect">
            <a:avLst/>
          </a:prstGeom>
        </p:spPr>
      </p:pic>
    </p:spTree>
    <p:extLst>
      <p:ext uri="{BB962C8B-B14F-4D97-AF65-F5344CB8AC3E}">
        <p14:creationId xmlns:p14="http://schemas.microsoft.com/office/powerpoint/2010/main" val="2493548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3667514" y="-1399996"/>
            <a:ext cx="13806740" cy="1380674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2E4F5"/>
          </a:solidFill>
        </p:spPr>
        <p:txBody>
          <a:bodyPr/>
          <a:lstStyle/>
          <a:p>
            <a:endParaRPr lang="en-GB"/>
          </a:p>
        </p:txBody>
      </p:sp>
      <p:sp>
        <p:nvSpPr>
          <p:cNvPr id="5" name="TextBox 5"/>
          <p:cNvSpPr txBox="1"/>
          <p:nvPr/>
        </p:nvSpPr>
        <p:spPr>
          <a:xfrm>
            <a:off x="869640" y="652715"/>
            <a:ext cx="9685586" cy="3385542"/>
          </a:xfrm>
          <a:prstGeom prst="rect">
            <a:avLst/>
          </a:prstGeom>
        </p:spPr>
        <p:txBody>
          <a:bodyPr wrap="square" lIns="0" tIns="0" rIns="0" bIns="0" rtlCol="0" anchor="t">
            <a:spAutoFit/>
          </a:bodyPr>
          <a:lstStyle/>
          <a:p>
            <a:pPr algn="l"/>
            <a:r>
              <a:rPr lang="en-GB" sz="4400">
                <a:solidFill>
                  <a:schemeClr val="accent1"/>
                </a:solidFill>
                <a:latin typeface="Roboto 3"/>
              </a:rPr>
              <a:t>One of the ways the CMS </a:t>
            </a:r>
          </a:p>
          <a:p>
            <a:pPr algn="l"/>
            <a:r>
              <a:rPr lang="en-GB" sz="4400">
                <a:solidFill>
                  <a:schemeClr val="accent1"/>
                </a:solidFill>
                <a:latin typeface="Roboto 3"/>
              </a:rPr>
              <a:t>exacerbates conflict is by </a:t>
            </a:r>
          </a:p>
          <a:p>
            <a:pPr algn="l"/>
            <a:r>
              <a:rPr lang="en-GB" sz="4400">
                <a:solidFill>
                  <a:schemeClr val="accent1"/>
                </a:solidFill>
                <a:latin typeface="Roboto 3"/>
              </a:rPr>
              <a:t>charging parents, and most </a:t>
            </a:r>
          </a:p>
          <a:p>
            <a:pPr algn="l"/>
            <a:r>
              <a:rPr lang="en-GB" sz="4400">
                <a:solidFill>
                  <a:schemeClr val="accent1"/>
                </a:solidFill>
                <a:latin typeface="Roboto 3"/>
              </a:rPr>
              <a:t>parents agree this is a likely consequence</a:t>
            </a:r>
            <a:endParaRPr lang="en-US" sz="4400">
              <a:solidFill>
                <a:schemeClr val="accent1"/>
              </a:solidFill>
              <a:latin typeface="Roboto 3"/>
            </a:endParaRPr>
          </a:p>
        </p:txBody>
      </p:sp>
      <p:sp>
        <p:nvSpPr>
          <p:cNvPr id="9" name="TextBox 8">
            <a:extLst>
              <a:ext uri="{FF2B5EF4-FFF2-40B4-BE49-F238E27FC236}">
                <a16:creationId xmlns:a16="http://schemas.microsoft.com/office/drawing/2014/main" id="{CB6391CC-72CA-B9AA-3990-C88B057B832A}"/>
              </a:ext>
            </a:extLst>
          </p:cNvPr>
          <p:cNvSpPr txBox="1"/>
          <p:nvPr/>
        </p:nvSpPr>
        <p:spPr>
          <a:xfrm>
            <a:off x="10591800" y="5631860"/>
            <a:ext cx="10972800" cy="769441"/>
          </a:xfrm>
          <a:prstGeom prst="rect">
            <a:avLst/>
          </a:prstGeom>
          <a:noFill/>
        </p:spPr>
        <p:txBody>
          <a:bodyPr wrap="square">
            <a:spAutoFit/>
          </a:bodyPr>
          <a:lstStyle/>
          <a:p>
            <a:r>
              <a:rPr lang="en-GB" sz="4400" b="1">
                <a:solidFill>
                  <a:schemeClr val="bg1"/>
                </a:solidFill>
              </a:rPr>
              <a:t>(placeholder graphic content)</a:t>
            </a:r>
          </a:p>
        </p:txBody>
      </p:sp>
      <p:sp>
        <p:nvSpPr>
          <p:cNvPr id="12" name="TextBox 11">
            <a:extLst>
              <a:ext uri="{FF2B5EF4-FFF2-40B4-BE49-F238E27FC236}">
                <a16:creationId xmlns:a16="http://schemas.microsoft.com/office/drawing/2014/main" id="{041FC285-63AF-B02D-C4AB-98EA0343477B}"/>
              </a:ext>
            </a:extLst>
          </p:cNvPr>
          <p:cNvSpPr txBox="1"/>
          <p:nvPr/>
        </p:nvSpPr>
        <p:spPr>
          <a:xfrm>
            <a:off x="368902" y="4308097"/>
            <a:ext cx="10186324" cy="4893647"/>
          </a:xfrm>
          <a:prstGeom prst="rect">
            <a:avLst/>
          </a:prstGeom>
          <a:noFill/>
        </p:spPr>
        <p:txBody>
          <a:bodyPr wrap="square">
            <a:spAutoFit/>
          </a:bodyPr>
          <a:lstStyle/>
          <a:p>
            <a:pPr marL="457200" indent="-457200">
              <a:buClr>
                <a:schemeClr val="accent1"/>
              </a:buClr>
              <a:buSzPct val="120000"/>
              <a:buFont typeface="Arial" panose="020B0604020202020204" pitchFamily="34" charset="0"/>
              <a:buChar char="•"/>
            </a:pPr>
            <a:r>
              <a:rPr lang="en-GB" sz="2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The majority of parents, whether they have experience with the </a:t>
            </a:r>
            <a:br>
              <a:rPr lang="en-GB" sz="2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r>
              <a:rPr lang="en-GB" sz="2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CMS or not, agree charging will lead to conflict and worse </a:t>
            </a:r>
            <a:br>
              <a:rPr lang="en-GB" sz="2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r>
              <a:rPr lang="en-GB" sz="2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outcomes for children</a:t>
            </a:r>
            <a:br>
              <a:rPr lang="en-GB" sz="2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endParaRPr lang="en-GB" sz="2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marL="457200" indent="-457200">
              <a:buClr>
                <a:schemeClr val="accent1"/>
              </a:buClr>
              <a:buSzPct val="120000"/>
              <a:buFont typeface="Arial" panose="020B0604020202020204" pitchFamily="34" charset="0"/>
              <a:buChar char="•"/>
            </a:pPr>
            <a:r>
              <a:rPr lang="en-GB" sz="2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Almost half agree the UK government should not adopt a punitive approach to parents who cannot reach an agreement without the </a:t>
            </a:r>
            <a:br>
              <a:rPr lang="en-GB" sz="2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r>
              <a:rPr lang="en-GB" sz="2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help of the CMS</a:t>
            </a:r>
            <a:br>
              <a:rPr lang="en-GB" sz="2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endParaRPr lang="en-GB" sz="2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marL="457200" indent="-457200">
              <a:buClr>
                <a:schemeClr val="accent1"/>
              </a:buClr>
              <a:buSzPct val="120000"/>
              <a:buFont typeface="Arial" panose="020B0604020202020204" pitchFamily="34" charset="0"/>
              <a:buChar char="•"/>
            </a:pPr>
            <a:r>
              <a:rPr lang="en-GB" sz="2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While around a third agree that charging will help families reach </a:t>
            </a:r>
            <a:br>
              <a:rPr lang="en-GB" sz="2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r>
              <a:rPr lang="en-GB" sz="2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an agreement without government support, and that charging is important to fund the service, these propositions generate the </a:t>
            </a:r>
            <a:br>
              <a:rPr lang="en-GB" sz="2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br>
            <a:r>
              <a:rPr lang="en-GB" sz="2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highest level of disagreement – around a quarter reject these statements.</a:t>
            </a:r>
          </a:p>
        </p:txBody>
      </p:sp>
      <p:graphicFrame>
        <p:nvGraphicFramePr>
          <p:cNvPr id="8" name="Chart 7">
            <a:extLst>
              <a:ext uri="{FF2B5EF4-FFF2-40B4-BE49-F238E27FC236}">
                <a16:creationId xmlns:a16="http://schemas.microsoft.com/office/drawing/2014/main" id="{25372370-FDFA-0F11-4D16-9D8919CEDE67}"/>
              </a:ext>
            </a:extLst>
          </p:cNvPr>
          <p:cNvGraphicFramePr>
            <a:graphicFrameLocks/>
          </p:cNvGraphicFramePr>
          <p:nvPr>
            <p:extLst>
              <p:ext uri="{D42A27DB-BD31-4B8C-83A1-F6EECF244321}">
                <p14:modId xmlns:p14="http://schemas.microsoft.com/office/powerpoint/2010/main" val="2055818053"/>
              </p:ext>
            </p:extLst>
          </p:nvPr>
        </p:nvGraphicFramePr>
        <p:xfrm>
          <a:off x="10363200" y="266700"/>
          <a:ext cx="7620000" cy="914400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DEAF0235-077C-4934-23D7-58B94E08F016}"/>
              </a:ext>
            </a:extLst>
          </p:cNvPr>
          <p:cNvSpPr txBox="1"/>
          <p:nvPr/>
        </p:nvSpPr>
        <p:spPr>
          <a:xfrm>
            <a:off x="10897639" y="9647627"/>
            <a:ext cx="5957562" cy="369332"/>
          </a:xfrm>
          <a:prstGeom prst="rect">
            <a:avLst/>
          </a:prstGeom>
          <a:noFill/>
        </p:spPr>
        <p:txBody>
          <a:bodyPr wrap="square" rtlCol="0">
            <a:spAutoFit/>
          </a:bodyPr>
          <a:lstStyle/>
          <a:p>
            <a:r>
              <a:rPr lang="en-GB">
                <a:solidFill>
                  <a:schemeClr val="tx1">
                    <a:lumMod val="65000"/>
                    <a:lumOff val="35000"/>
                  </a:schemeClr>
                </a:solidFill>
              </a:rPr>
              <a:t>Sample: 1,069 parents in Scotland</a:t>
            </a:r>
          </a:p>
        </p:txBody>
      </p:sp>
      <p:pic>
        <p:nvPicPr>
          <p:cNvPr id="6" name="Picture 5" descr="A logo for a child maintenance company&#10;&#10;Description automatically generated">
            <a:extLst>
              <a:ext uri="{FF2B5EF4-FFF2-40B4-BE49-F238E27FC236}">
                <a16:creationId xmlns:a16="http://schemas.microsoft.com/office/drawing/2014/main" id="{AD8B7FF4-6C51-0065-915E-913AADF71B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78200" y="9105307"/>
            <a:ext cx="1783012" cy="1032776"/>
          </a:xfrm>
          <a:prstGeom prst="rect">
            <a:avLst/>
          </a:prstGeom>
        </p:spPr>
      </p:pic>
    </p:spTree>
    <p:extLst>
      <p:ext uri="{BB962C8B-B14F-4D97-AF65-F5344CB8AC3E}">
        <p14:creationId xmlns:p14="http://schemas.microsoft.com/office/powerpoint/2010/main" val="2676415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1F497D"/>
      </a:dk2>
      <a:lt2>
        <a:srgbClr val="EEECE1"/>
      </a:lt2>
      <a:accent1>
        <a:srgbClr val="009A93"/>
      </a:accent1>
      <a:accent2>
        <a:srgbClr val="F9B000"/>
      </a:accent2>
      <a:accent3>
        <a:srgbClr val="EFEDED"/>
      </a:accent3>
      <a:accent4>
        <a:srgbClr val="009A93"/>
      </a:accent4>
      <a:accent5>
        <a:srgbClr val="F9B000"/>
      </a:accent5>
      <a:accent6>
        <a:srgbClr val="EFEDED"/>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060ee0b-ced7-4168-906d-fbda8ae5c7a3">
      <Terms xmlns="http://schemas.microsoft.com/office/infopath/2007/PartnerControls"/>
    </lcf76f155ced4ddcb4097134ff3c332f>
    <TaxCatchAll xmlns="3e5556ad-ad6b-49a1-b248-4bb0121c6f6c" xsi:nil="true"/>
    <Location xmlns="8060ee0b-ced7-4168-906d-fbda8ae5c7a3" xsi:nil="true"/>
    <Document xmlns="8060ee0b-ced7-4168-906d-fbda8ae5c7a3" xsi:nil="true"/>
    <YEAR xmlns="8060ee0b-ced7-4168-906d-fbda8ae5c7a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C76D3E6239C834E983C1BC863C947B3" ma:contentTypeVersion="" ma:contentTypeDescription="Create a new document." ma:contentTypeScope="" ma:versionID="13a4d35b0b258c5a21765c5ca1e52e0a">
  <xsd:schema xmlns:xsd="http://www.w3.org/2001/XMLSchema" xmlns:xs="http://www.w3.org/2001/XMLSchema" xmlns:p="http://schemas.microsoft.com/office/2006/metadata/properties" xmlns:ns2="8060ee0b-ced7-4168-906d-fbda8ae5c7a3" xmlns:ns3="3e5556ad-ad6b-49a1-b248-4bb0121c6f6c" targetNamespace="http://schemas.microsoft.com/office/2006/metadata/properties" ma:root="true" ma:fieldsID="36b389491e7e7212fcc15f0fc2524bc0" ns2:_="" ns3:_="">
    <xsd:import namespace="8060ee0b-ced7-4168-906d-fbda8ae5c7a3"/>
    <xsd:import namespace="3e5556ad-ad6b-49a1-b248-4bb0121c6f6c"/>
    <xsd:element name="properties">
      <xsd:complexType>
        <xsd:sequence>
          <xsd:element name="documentManagement">
            <xsd:complexType>
              <xsd:all>
                <xsd:element ref="ns2:MediaServiceMetadata" minOccurs="0"/>
                <xsd:element ref="ns2:MediaServiceFastMetadata" minOccurs="0"/>
                <xsd:element ref="ns2:Document" minOccurs="0"/>
                <xsd:element ref="ns2:YEAR" minOccurs="0"/>
                <xsd:element ref="ns2:Location"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Location" minOccurs="0"/>
                <xsd:element ref="ns2:MediaServiceObjectDetectorVersions" minOccurs="0"/>
                <xsd:element ref="ns2:MediaLengthInSeconds" minOccurs="0"/>
                <xsd:element ref="ns2:lcf76f155ced4ddcb4097134ff3c332f" minOccurs="0"/>
                <xsd:element ref="ns3:TaxCatchAl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60ee0b-ced7-4168-906d-fbda8ae5c7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Document" ma:index="10" nillable="true" ma:displayName="Document" ma:format="Dropdown" ma:internalName="Document">
      <xsd:simpleType>
        <xsd:restriction base="dms:Choice">
          <xsd:enumeration value="Application"/>
          <xsd:enumeration value="Contract"/>
          <xsd:enumeration value="Monitoring"/>
        </xsd:restriction>
      </xsd:simpleType>
    </xsd:element>
    <xsd:element name="YEAR" ma:index="11" nillable="true" ma:displayName="YEAR" ma:format="Dropdown" ma:internalName="YEAR">
      <xsd:simpleType>
        <xsd:restriction base="dms:Choice">
          <xsd:enumeration value="2016/17"/>
          <xsd:enumeration value="2017/18"/>
          <xsd:enumeration value="2018/19"/>
          <xsd:enumeration value="2019/20"/>
          <xsd:enumeration value="2020/21"/>
        </xsd:restriction>
      </xsd:simpleType>
    </xsd:element>
    <xsd:element name="Location" ma:index="12" nillable="true" ma:displayName="Location" ma:format="Dropdown" ma:internalName="Location">
      <xsd:simpleType>
        <xsd:restriction base="dms:Choice">
          <xsd:enumeration value="Dundee"/>
          <xsd:enumeration value="Glasgow"/>
          <xsd:enumeration value="Lanarkshire"/>
          <xsd:enumeration value="Falkirk"/>
          <xsd:enumeration value="Edinburgh"/>
          <xsd:enumeration value="Aberdeen"/>
          <xsd:enumeration value="National"/>
        </xsd:restrictio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Location" ma:index="22" nillable="true" ma:displayName="Location"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a3696368-1f3d-4d4d-851b-f295d323f39a" ma:termSetId="09814cd3-568e-fe90-9814-8d621ff8fb84" ma:anchorId="fba54fb3-c3e1-fe81-a776-ca4b69148c4d" ma:open="true" ma:isKeyword="false">
      <xsd:complexType>
        <xsd:sequence>
          <xsd:element ref="pc:Terms" minOccurs="0" maxOccurs="1"/>
        </xsd:sequence>
      </xsd:complex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5556ad-ad6b-49a1-b248-4bb0121c6f6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7" nillable="true" ma:displayName="Taxonomy Catch All Column" ma:hidden="true" ma:list="{ee858c29-6719-4443-8e86-d0e66d1a8f79}" ma:internalName="TaxCatchAll" ma:showField="CatchAllData" ma:web="3e5556ad-ad6b-49a1-b248-4bb0121c6f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2FB1CE-ACC9-40A3-96F4-9C6E814D0341}">
  <ds:schemaRefs>
    <ds:schemaRef ds:uri="http://schemas.microsoft.com/office/2006/metadata/properties"/>
    <ds:schemaRef ds:uri="http://purl.org/dc/elements/1.1/"/>
    <ds:schemaRef ds:uri="http://www.w3.org/XML/1998/namespace"/>
    <ds:schemaRef ds:uri="http://purl.org/dc/terms/"/>
    <ds:schemaRef ds:uri="http://schemas.openxmlformats.org/package/2006/metadata/core-properties"/>
    <ds:schemaRef ds:uri="3e5556ad-ad6b-49a1-b248-4bb0121c6f6c"/>
    <ds:schemaRef ds:uri="http://schemas.microsoft.com/office/2006/documentManagement/types"/>
    <ds:schemaRef ds:uri="http://schemas.microsoft.com/office/infopath/2007/PartnerControls"/>
    <ds:schemaRef ds:uri="8060ee0b-ced7-4168-906d-fbda8ae5c7a3"/>
    <ds:schemaRef ds:uri="http://purl.org/dc/dcmitype/"/>
  </ds:schemaRefs>
</ds:datastoreItem>
</file>

<file path=customXml/itemProps2.xml><?xml version="1.0" encoding="utf-8"?>
<ds:datastoreItem xmlns:ds="http://schemas.openxmlformats.org/officeDocument/2006/customXml" ds:itemID="{776D1ABD-CFC9-4272-8C35-D1082E26873B}">
  <ds:schemaRefs>
    <ds:schemaRef ds:uri="http://schemas.microsoft.com/sharepoint/v3/contenttype/forms"/>
  </ds:schemaRefs>
</ds:datastoreItem>
</file>

<file path=customXml/itemProps3.xml><?xml version="1.0" encoding="utf-8"?>
<ds:datastoreItem xmlns:ds="http://schemas.openxmlformats.org/officeDocument/2006/customXml" ds:itemID="{9513A50C-1D82-4208-8A02-E4325AA14BBD}">
  <ds:schemaRefs>
    <ds:schemaRef ds:uri="3e5556ad-ad6b-49a1-b248-4bb0121c6f6c"/>
    <ds:schemaRef ds:uri="8060ee0b-ced7-4168-906d-fbda8ae5c7a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15</TotalTime>
  <Words>1694</Words>
  <Application>Microsoft Office PowerPoint</Application>
  <PresentationFormat>Custom</PresentationFormat>
  <Paragraphs>121</Paragraphs>
  <Slides>12</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WordVisi_MSFontService</vt:lpstr>
      <vt:lpstr>Roboto 2</vt:lpstr>
      <vt:lpstr>Calibri</vt:lpstr>
      <vt:lpstr>Roboto</vt:lpstr>
      <vt:lpstr>Roboto 3</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Money advice webinar</dc:title>
  <dc:creator>Philippa Kemp</dc:creator>
  <cp:lastModifiedBy>Ian Healy</cp:lastModifiedBy>
  <cp:revision>2</cp:revision>
  <dcterms:created xsi:type="dcterms:W3CDTF">2006-08-16T00:00:00Z</dcterms:created>
  <dcterms:modified xsi:type="dcterms:W3CDTF">2024-09-05T13:32:50Z</dcterms:modified>
  <dc:identifier>DAGGnVtw_a4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0x010100CC76D3E6239C834E983C1BC863C947B3</vt:lpwstr>
  </property>
  <property fmtid="{D5CDD505-2E9C-101B-9397-08002B2CF9AE}" pid="3" name="MediaServiceImageTags">
    <vt:lpwstr/>
  </property>
</Properties>
</file>